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88"/>
    <p:restoredTop sz="65603"/>
  </p:normalViewPr>
  <p:slideViewPr>
    <p:cSldViewPr snapToGrid="0">
      <p:cViewPr varScale="1">
        <p:scale>
          <a:sx n="133" d="100"/>
          <a:sy n="133" d="100"/>
        </p:scale>
        <p:origin x="5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B90890-3676-402A-AA81-80A83304E8BF}" type="doc">
      <dgm:prSet loTypeId="urn:microsoft.com/office/officeart/2005/8/layout/process4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3033C744-68BD-4B88-9863-626A510339D1}">
      <dgm:prSet/>
      <dgm:spPr/>
      <dgm:t>
        <a:bodyPr/>
        <a:lstStyle/>
        <a:p>
          <a:r>
            <a:rPr lang="fr-FR" b="1"/>
            <a:t>La Poule qui Chante</a:t>
          </a:r>
          <a:r>
            <a:rPr lang="fr-FR"/>
            <a:t>, spécialisée dans la volaille bio en France, souhaite évaluer les opportunités d’expansion à l’international.</a:t>
          </a:r>
          <a:br>
            <a:rPr lang="fr-FR"/>
          </a:br>
          <a:endParaRPr lang="en-US"/>
        </a:p>
      </dgm:t>
    </dgm:pt>
    <dgm:pt modelId="{45DD517B-5B70-42AC-8622-884F143AD49D}" type="parTrans" cxnId="{D7B7772E-182C-47B9-B697-534034591A6C}">
      <dgm:prSet/>
      <dgm:spPr/>
      <dgm:t>
        <a:bodyPr/>
        <a:lstStyle/>
        <a:p>
          <a:endParaRPr lang="en-US"/>
        </a:p>
      </dgm:t>
    </dgm:pt>
    <dgm:pt modelId="{99A0D0AB-CEB7-4603-B00E-88CE2E5062A6}" type="sibTrans" cxnId="{D7B7772E-182C-47B9-B697-534034591A6C}">
      <dgm:prSet/>
      <dgm:spPr/>
      <dgm:t>
        <a:bodyPr/>
        <a:lstStyle/>
        <a:p>
          <a:endParaRPr lang="en-US"/>
        </a:p>
      </dgm:t>
    </dgm:pt>
    <dgm:pt modelId="{D0466CA9-A4F4-47F6-870E-159A711F72A1}">
      <dgm:prSet/>
      <dgm:spPr/>
      <dgm:t>
        <a:bodyPr/>
        <a:lstStyle/>
        <a:p>
          <a:r>
            <a:rPr lang="fr-FR"/>
            <a:t>Objectif de l’analyse : </a:t>
          </a:r>
          <a:r>
            <a:rPr lang="fr-FR" b="1"/>
            <a:t>identifier les pays présentant le plus fort potentiel d’importation de volaille bio</a:t>
          </a:r>
          <a:r>
            <a:rPr lang="fr-FR"/>
            <a:t>, en s’appuyant sur une analyse de données économiques, démographiques et alimentaires.</a:t>
          </a:r>
          <a:br>
            <a:rPr lang="fr-FR"/>
          </a:br>
          <a:endParaRPr lang="en-US"/>
        </a:p>
      </dgm:t>
    </dgm:pt>
    <dgm:pt modelId="{078D8D1B-F89C-4AC6-A6F4-955FF4817C88}" type="parTrans" cxnId="{EF403E8D-7F1D-4B39-A38C-BC11EFB417D9}">
      <dgm:prSet/>
      <dgm:spPr/>
      <dgm:t>
        <a:bodyPr/>
        <a:lstStyle/>
        <a:p>
          <a:endParaRPr lang="en-US"/>
        </a:p>
      </dgm:t>
    </dgm:pt>
    <dgm:pt modelId="{01615228-5A73-4927-BD33-C4E6DFCDA93F}" type="sibTrans" cxnId="{EF403E8D-7F1D-4B39-A38C-BC11EFB417D9}">
      <dgm:prSet/>
      <dgm:spPr/>
      <dgm:t>
        <a:bodyPr/>
        <a:lstStyle/>
        <a:p>
          <a:endParaRPr lang="en-US"/>
        </a:p>
      </dgm:t>
    </dgm:pt>
    <dgm:pt modelId="{7E68FAE3-FB30-459E-8DC7-94D109DF7153}">
      <dgm:prSet/>
      <dgm:spPr/>
      <dgm:t>
        <a:bodyPr/>
        <a:lstStyle/>
        <a:p>
          <a:r>
            <a:rPr lang="fr-FR"/>
            <a:t>La démarche repose sur une étude quantitative à l’échelle mondiale, combinant plusieurs sources de données fiables (FAO, Banque mondiale, indices politiques).</a:t>
          </a:r>
          <a:endParaRPr lang="en-US"/>
        </a:p>
      </dgm:t>
    </dgm:pt>
    <dgm:pt modelId="{CDBC6DFC-C469-461D-A6E1-709B292B3E51}" type="parTrans" cxnId="{91F35153-4002-41CA-9DA4-8BB4E5E1BDB9}">
      <dgm:prSet/>
      <dgm:spPr/>
      <dgm:t>
        <a:bodyPr/>
        <a:lstStyle/>
        <a:p>
          <a:endParaRPr lang="en-US"/>
        </a:p>
      </dgm:t>
    </dgm:pt>
    <dgm:pt modelId="{C09108CF-81B4-4DEB-B892-A98BB989363B}" type="sibTrans" cxnId="{91F35153-4002-41CA-9DA4-8BB4E5E1BDB9}">
      <dgm:prSet/>
      <dgm:spPr/>
      <dgm:t>
        <a:bodyPr/>
        <a:lstStyle/>
        <a:p>
          <a:endParaRPr lang="en-US"/>
        </a:p>
      </dgm:t>
    </dgm:pt>
    <dgm:pt modelId="{915CAAE6-2F5F-C446-A479-4FBA3C229603}" type="pres">
      <dgm:prSet presAssocID="{80B90890-3676-402A-AA81-80A83304E8BF}" presName="Name0" presStyleCnt="0">
        <dgm:presLayoutVars>
          <dgm:dir/>
          <dgm:animLvl val="lvl"/>
          <dgm:resizeHandles val="exact"/>
        </dgm:presLayoutVars>
      </dgm:prSet>
      <dgm:spPr/>
    </dgm:pt>
    <dgm:pt modelId="{B8CCED2E-60BC-3D4C-81AB-8AD46E04316C}" type="pres">
      <dgm:prSet presAssocID="{7E68FAE3-FB30-459E-8DC7-94D109DF7153}" presName="boxAndChildren" presStyleCnt="0"/>
      <dgm:spPr/>
    </dgm:pt>
    <dgm:pt modelId="{954DC82E-4B1F-0140-A2E1-44826BB57D19}" type="pres">
      <dgm:prSet presAssocID="{7E68FAE3-FB30-459E-8DC7-94D109DF7153}" presName="parentTextBox" presStyleLbl="node1" presStyleIdx="0" presStyleCnt="3"/>
      <dgm:spPr/>
    </dgm:pt>
    <dgm:pt modelId="{98CADB5F-E556-224C-A7E1-3771C6C84986}" type="pres">
      <dgm:prSet presAssocID="{01615228-5A73-4927-BD33-C4E6DFCDA93F}" presName="sp" presStyleCnt="0"/>
      <dgm:spPr/>
    </dgm:pt>
    <dgm:pt modelId="{C8F01AC9-7B4F-D64B-A026-0D86851E265C}" type="pres">
      <dgm:prSet presAssocID="{D0466CA9-A4F4-47F6-870E-159A711F72A1}" presName="arrowAndChildren" presStyleCnt="0"/>
      <dgm:spPr/>
    </dgm:pt>
    <dgm:pt modelId="{D5D3E2E9-C38E-024B-8F96-C1B58D7C712D}" type="pres">
      <dgm:prSet presAssocID="{D0466CA9-A4F4-47F6-870E-159A711F72A1}" presName="parentTextArrow" presStyleLbl="node1" presStyleIdx="1" presStyleCnt="3"/>
      <dgm:spPr/>
    </dgm:pt>
    <dgm:pt modelId="{EAA7D797-F93B-E14A-B72E-11B9F3E44BA1}" type="pres">
      <dgm:prSet presAssocID="{99A0D0AB-CEB7-4603-B00E-88CE2E5062A6}" presName="sp" presStyleCnt="0"/>
      <dgm:spPr/>
    </dgm:pt>
    <dgm:pt modelId="{5742F6C7-0CB9-FB41-B962-7252C61A4BAB}" type="pres">
      <dgm:prSet presAssocID="{3033C744-68BD-4B88-9863-626A510339D1}" presName="arrowAndChildren" presStyleCnt="0"/>
      <dgm:spPr/>
    </dgm:pt>
    <dgm:pt modelId="{66B36380-0160-E840-8FC4-96EBC3AF1840}" type="pres">
      <dgm:prSet presAssocID="{3033C744-68BD-4B88-9863-626A510339D1}" presName="parentTextArrow" presStyleLbl="node1" presStyleIdx="2" presStyleCnt="3"/>
      <dgm:spPr/>
    </dgm:pt>
  </dgm:ptLst>
  <dgm:cxnLst>
    <dgm:cxn modelId="{D7B7772E-182C-47B9-B697-534034591A6C}" srcId="{80B90890-3676-402A-AA81-80A83304E8BF}" destId="{3033C744-68BD-4B88-9863-626A510339D1}" srcOrd="0" destOrd="0" parTransId="{45DD517B-5B70-42AC-8622-884F143AD49D}" sibTransId="{99A0D0AB-CEB7-4603-B00E-88CE2E5062A6}"/>
    <dgm:cxn modelId="{91F35153-4002-41CA-9DA4-8BB4E5E1BDB9}" srcId="{80B90890-3676-402A-AA81-80A83304E8BF}" destId="{7E68FAE3-FB30-459E-8DC7-94D109DF7153}" srcOrd="2" destOrd="0" parTransId="{CDBC6DFC-C469-461D-A6E1-709B292B3E51}" sibTransId="{C09108CF-81B4-4DEB-B892-A98BB989363B}"/>
    <dgm:cxn modelId="{EF403E8D-7F1D-4B39-A38C-BC11EFB417D9}" srcId="{80B90890-3676-402A-AA81-80A83304E8BF}" destId="{D0466CA9-A4F4-47F6-870E-159A711F72A1}" srcOrd="1" destOrd="0" parTransId="{078D8D1B-F89C-4AC6-A6F4-955FF4817C88}" sibTransId="{01615228-5A73-4927-BD33-C4E6DFCDA93F}"/>
    <dgm:cxn modelId="{CF6A9F8E-7B79-9841-8570-0E4B145B5774}" type="presOf" srcId="{7E68FAE3-FB30-459E-8DC7-94D109DF7153}" destId="{954DC82E-4B1F-0140-A2E1-44826BB57D19}" srcOrd="0" destOrd="0" presId="urn:microsoft.com/office/officeart/2005/8/layout/process4"/>
    <dgm:cxn modelId="{9B396E9B-2CBF-C849-8335-DD6DD132EABC}" type="presOf" srcId="{D0466CA9-A4F4-47F6-870E-159A711F72A1}" destId="{D5D3E2E9-C38E-024B-8F96-C1B58D7C712D}" srcOrd="0" destOrd="0" presId="urn:microsoft.com/office/officeart/2005/8/layout/process4"/>
    <dgm:cxn modelId="{084D62AA-B926-FA4D-9224-F6794808DF37}" type="presOf" srcId="{3033C744-68BD-4B88-9863-626A510339D1}" destId="{66B36380-0160-E840-8FC4-96EBC3AF1840}" srcOrd="0" destOrd="0" presId="urn:microsoft.com/office/officeart/2005/8/layout/process4"/>
    <dgm:cxn modelId="{6E7509B7-AFEA-B242-A5F8-67598F4E1D2E}" type="presOf" srcId="{80B90890-3676-402A-AA81-80A83304E8BF}" destId="{915CAAE6-2F5F-C446-A479-4FBA3C229603}" srcOrd="0" destOrd="0" presId="urn:microsoft.com/office/officeart/2005/8/layout/process4"/>
    <dgm:cxn modelId="{9ED72BE9-B974-A24E-905D-C7270F8AF954}" type="presParOf" srcId="{915CAAE6-2F5F-C446-A479-4FBA3C229603}" destId="{B8CCED2E-60BC-3D4C-81AB-8AD46E04316C}" srcOrd="0" destOrd="0" presId="urn:microsoft.com/office/officeart/2005/8/layout/process4"/>
    <dgm:cxn modelId="{244869D4-3E6A-C844-A0E2-197A2218CC5B}" type="presParOf" srcId="{B8CCED2E-60BC-3D4C-81AB-8AD46E04316C}" destId="{954DC82E-4B1F-0140-A2E1-44826BB57D19}" srcOrd="0" destOrd="0" presId="urn:microsoft.com/office/officeart/2005/8/layout/process4"/>
    <dgm:cxn modelId="{3E757D0F-4FF2-2642-BAED-6843AE447913}" type="presParOf" srcId="{915CAAE6-2F5F-C446-A479-4FBA3C229603}" destId="{98CADB5F-E556-224C-A7E1-3771C6C84986}" srcOrd="1" destOrd="0" presId="urn:microsoft.com/office/officeart/2005/8/layout/process4"/>
    <dgm:cxn modelId="{AC0825B0-6C15-6844-8A48-ACE5DF8DB769}" type="presParOf" srcId="{915CAAE6-2F5F-C446-A479-4FBA3C229603}" destId="{C8F01AC9-7B4F-D64B-A026-0D86851E265C}" srcOrd="2" destOrd="0" presId="urn:microsoft.com/office/officeart/2005/8/layout/process4"/>
    <dgm:cxn modelId="{76702708-85A1-DB40-9335-BA166B3F6533}" type="presParOf" srcId="{C8F01AC9-7B4F-D64B-A026-0D86851E265C}" destId="{D5D3E2E9-C38E-024B-8F96-C1B58D7C712D}" srcOrd="0" destOrd="0" presId="urn:microsoft.com/office/officeart/2005/8/layout/process4"/>
    <dgm:cxn modelId="{1BF438FE-364F-FC4E-B46D-D411808959CA}" type="presParOf" srcId="{915CAAE6-2F5F-C446-A479-4FBA3C229603}" destId="{EAA7D797-F93B-E14A-B72E-11B9F3E44BA1}" srcOrd="3" destOrd="0" presId="urn:microsoft.com/office/officeart/2005/8/layout/process4"/>
    <dgm:cxn modelId="{E819EE49-3409-C947-BD67-80717EC97A38}" type="presParOf" srcId="{915CAAE6-2F5F-C446-A479-4FBA3C229603}" destId="{5742F6C7-0CB9-FB41-B962-7252C61A4BAB}" srcOrd="4" destOrd="0" presId="urn:microsoft.com/office/officeart/2005/8/layout/process4"/>
    <dgm:cxn modelId="{F1E52441-909D-2747-A269-594BB3232D83}" type="presParOf" srcId="{5742F6C7-0CB9-FB41-B962-7252C61A4BAB}" destId="{66B36380-0160-E840-8FC4-96EBC3AF1840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1BAB193-1ABD-45BF-8761-416BD06FED39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E41E8F6-4B4A-409D-89A9-E9E7E0092BEF}">
      <dgm:prSet/>
      <dgm:spPr/>
      <dgm:t>
        <a:bodyPr/>
        <a:lstStyle/>
        <a:p>
          <a:r>
            <a:rPr lang="fr-FR"/>
            <a:t>Pour répondre à la problématique, nous avons suivi une démarche en trois grandes étapes :</a:t>
          </a:r>
          <a:endParaRPr lang="en-US"/>
        </a:p>
      </dgm:t>
    </dgm:pt>
    <dgm:pt modelId="{F68F4D96-F408-4140-8BD9-F0907296F04C}" type="parTrans" cxnId="{0B5F5533-0473-4722-ABF7-8D95F8BF662D}">
      <dgm:prSet/>
      <dgm:spPr/>
      <dgm:t>
        <a:bodyPr/>
        <a:lstStyle/>
        <a:p>
          <a:endParaRPr lang="en-US"/>
        </a:p>
      </dgm:t>
    </dgm:pt>
    <dgm:pt modelId="{3166236D-0A1A-4D6E-9B6A-645494EFC9C1}" type="sibTrans" cxnId="{0B5F5533-0473-4722-ABF7-8D95F8BF662D}">
      <dgm:prSet/>
      <dgm:spPr/>
      <dgm:t>
        <a:bodyPr/>
        <a:lstStyle/>
        <a:p>
          <a:endParaRPr lang="en-US"/>
        </a:p>
      </dgm:t>
    </dgm:pt>
    <dgm:pt modelId="{35405F90-43CE-4E96-A057-784028C8D9E1}">
      <dgm:prSet/>
      <dgm:spPr/>
      <dgm:t>
        <a:bodyPr/>
        <a:lstStyle/>
        <a:p>
          <a:r>
            <a:rPr lang="fr-FR" b="1"/>
            <a:t>Collecte des données</a:t>
          </a:r>
          <a:endParaRPr lang="en-US"/>
        </a:p>
      </dgm:t>
    </dgm:pt>
    <dgm:pt modelId="{0BE20F30-8852-4E73-801B-4172CBBB6827}" type="parTrans" cxnId="{6331D22C-6BF9-4BDC-B7AB-EC80F4AFDAB7}">
      <dgm:prSet/>
      <dgm:spPr/>
      <dgm:t>
        <a:bodyPr/>
        <a:lstStyle/>
        <a:p>
          <a:endParaRPr lang="en-US"/>
        </a:p>
      </dgm:t>
    </dgm:pt>
    <dgm:pt modelId="{A3415655-B0E2-4E6F-8EDA-69CB0F260173}" type="sibTrans" cxnId="{6331D22C-6BF9-4BDC-B7AB-EC80F4AFDAB7}">
      <dgm:prSet/>
      <dgm:spPr/>
      <dgm:t>
        <a:bodyPr/>
        <a:lstStyle/>
        <a:p>
          <a:endParaRPr lang="en-US"/>
        </a:p>
      </dgm:t>
    </dgm:pt>
    <dgm:pt modelId="{8A5FEA2D-B826-403E-9603-8A55CBC9B323}">
      <dgm:prSet/>
      <dgm:spPr/>
      <dgm:t>
        <a:bodyPr/>
        <a:lstStyle/>
        <a:p>
          <a:r>
            <a:rPr lang="fr-FR"/>
            <a:t>Données issues de la </a:t>
          </a:r>
          <a:r>
            <a:rPr lang="fr-FR" b="1"/>
            <a:t>FAO</a:t>
          </a:r>
          <a:r>
            <a:rPr lang="fr-FR"/>
            <a:t> (production, importations, exportations, consommation de volaille).</a:t>
          </a:r>
          <a:endParaRPr lang="en-US"/>
        </a:p>
      </dgm:t>
    </dgm:pt>
    <dgm:pt modelId="{222BF08E-33FD-40F5-BE24-475A6FA19B3B}" type="parTrans" cxnId="{68FAAF1E-9771-4657-9B1E-46C78A8360C2}">
      <dgm:prSet/>
      <dgm:spPr/>
      <dgm:t>
        <a:bodyPr/>
        <a:lstStyle/>
        <a:p>
          <a:endParaRPr lang="en-US"/>
        </a:p>
      </dgm:t>
    </dgm:pt>
    <dgm:pt modelId="{A7534298-136F-49AB-92EA-B1C1701C4872}" type="sibTrans" cxnId="{68FAAF1E-9771-4657-9B1E-46C78A8360C2}">
      <dgm:prSet/>
      <dgm:spPr/>
      <dgm:t>
        <a:bodyPr/>
        <a:lstStyle/>
        <a:p>
          <a:endParaRPr lang="en-US"/>
        </a:p>
      </dgm:t>
    </dgm:pt>
    <dgm:pt modelId="{3123F722-2B0C-4DA8-86B9-F9A3D6C8A1BF}">
      <dgm:prSet/>
      <dgm:spPr/>
      <dgm:t>
        <a:bodyPr/>
        <a:lstStyle/>
        <a:p>
          <a:r>
            <a:rPr lang="fr-FR"/>
            <a:t>Données économiques et démographiques de la </a:t>
          </a:r>
          <a:r>
            <a:rPr lang="fr-FR" b="1"/>
            <a:t>Banque mondiale</a:t>
          </a:r>
          <a:r>
            <a:rPr lang="fr-FR"/>
            <a:t> (PIB, population, urbanisation, stabilité politique).</a:t>
          </a:r>
          <a:endParaRPr lang="en-US"/>
        </a:p>
      </dgm:t>
    </dgm:pt>
    <dgm:pt modelId="{8F5B1EDE-56D0-4BF9-8947-0742477712E7}" type="parTrans" cxnId="{F2D079AB-163B-4A85-B1AE-7AD9F35796CA}">
      <dgm:prSet/>
      <dgm:spPr/>
      <dgm:t>
        <a:bodyPr/>
        <a:lstStyle/>
        <a:p>
          <a:endParaRPr lang="en-US"/>
        </a:p>
      </dgm:t>
    </dgm:pt>
    <dgm:pt modelId="{C6F960D6-6A19-4987-B589-676D838275C8}" type="sibTrans" cxnId="{F2D079AB-163B-4A85-B1AE-7AD9F35796CA}">
      <dgm:prSet/>
      <dgm:spPr/>
      <dgm:t>
        <a:bodyPr/>
        <a:lstStyle/>
        <a:p>
          <a:endParaRPr lang="en-US"/>
        </a:p>
      </dgm:t>
    </dgm:pt>
    <dgm:pt modelId="{C576F6D4-14A8-4E39-AFDC-5A2A61BC6027}">
      <dgm:prSet/>
      <dgm:spPr/>
      <dgm:t>
        <a:bodyPr/>
        <a:lstStyle/>
        <a:p>
          <a:r>
            <a:rPr lang="fr-FR" b="1"/>
            <a:t>Nettoyage et fiabilisation</a:t>
          </a:r>
          <a:endParaRPr lang="en-US"/>
        </a:p>
      </dgm:t>
    </dgm:pt>
    <dgm:pt modelId="{5AED5DBF-3D44-4162-BB92-FBCE4EA4247D}" type="parTrans" cxnId="{B0A982F2-D2D8-487E-9C1B-DC2CACCE5F0A}">
      <dgm:prSet/>
      <dgm:spPr/>
      <dgm:t>
        <a:bodyPr/>
        <a:lstStyle/>
        <a:p>
          <a:endParaRPr lang="en-US"/>
        </a:p>
      </dgm:t>
    </dgm:pt>
    <dgm:pt modelId="{E8CD720C-53E4-4D6A-BAD1-6A1E1C0B6ABD}" type="sibTrans" cxnId="{B0A982F2-D2D8-487E-9C1B-DC2CACCE5F0A}">
      <dgm:prSet/>
      <dgm:spPr/>
      <dgm:t>
        <a:bodyPr/>
        <a:lstStyle/>
        <a:p>
          <a:endParaRPr lang="en-US"/>
        </a:p>
      </dgm:t>
    </dgm:pt>
    <dgm:pt modelId="{D305BD7A-EF89-4716-8A05-4B01CB63E8D5}">
      <dgm:prSet/>
      <dgm:spPr/>
      <dgm:t>
        <a:bodyPr/>
        <a:lstStyle/>
        <a:p>
          <a:r>
            <a:rPr lang="fr-FR"/>
            <a:t>Vérification des unités, gestion des valeurs manquantes et harmonisation des pays.</a:t>
          </a:r>
          <a:endParaRPr lang="en-US"/>
        </a:p>
      </dgm:t>
    </dgm:pt>
    <dgm:pt modelId="{DC110F2A-EFD9-4524-8474-5074DADA6866}" type="parTrans" cxnId="{87F547A0-E2B2-483C-97F2-8039EBCEA715}">
      <dgm:prSet/>
      <dgm:spPr/>
      <dgm:t>
        <a:bodyPr/>
        <a:lstStyle/>
        <a:p>
          <a:endParaRPr lang="en-US"/>
        </a:p>
      </dgm:t>
    </dgm:pt>
    <dgm:pt modelId="{9B787388-F3CF-4991-88FB-979153DE31A2}" type="sibTrans" cxnId="{87F547A0-E2B2-483C-97F2-8039EBCEA715}">
      <dgm:prSet/>
      <dgm:spPr/>
      <dgm:t>
        <a:bodyPr/>
        <a:lstStyle/>
        <a:p>
          <a:endParaRPr lang="en-US"/>
        </a:p>
      </dgm:t>
    </dgm:pt>
    <dgm:pt modelId="{AF54FB31-6243-4A68-9425-013D7A5D45EA}">
      <dgm:prSet/>
      <dgm:spPr/>
      <dgm:t>
        <a:bodyPr/>
        <a:lstStyle/>
        <a:p>
          <a:r>
            <a:rPr lang="fr-FR"/>
            <a:t>Calcul de certaines variables clés (ex. estimation des exportations manquantes).</a:t>
          </a:r>
          <a:endParaRPr lang="en-US"/>
        </a:p>
      </dgm:t>
    </dgm:pt>
    <dgm:pt modelId="{000914B9-6EC4-41E6-8CF8-5852677CA023}" type="parTrans" cxnId="{64A71191-33E9-4D79-99AC-CA32664182D2}">
      <dgm:prSet/>
      <dgm:spPr/>
      <dgm:t>
        <a:bodyPr/>
        <a:lstStyle/>
        <a:p>
          <a:endParaRPr lang="en-US"/>
        </a:p>
      </dgm:t>
    </dgm:pt>
    <dgm:pt modelId="{F188F2D8-9CA7-44F3-AD02-F803FBC8813E}" type="sibTrans" cxnId="{64A71191-33E9-4D79-99AC-CA32664182D2}">
      <dgm:prSet/>
      <dgm:spPr/>
      <dgm:t>
        <a:bodyPr/>
        <a:lstStyle/>
        <a:p>
          <a:endParaRPr lang="en-US"/>
        </a:p>
      </dgm:t>
    </dgm:pt>
    <dgm:pt modelId="{34159C50-7329-45B3-B8BC-A40959E57A59}">
      <dgm:prSet/>
      <dgm:spPr/>
      <dgm:t>
        <a:bodyPr/>
        <a:lstStyle/>
        <a:p>
          <a:r>
            <a:rPr lang="fr-FR" b="1"/>
            <a:t>Analyse exploratoire et modélisation</a:t>
          </a:r>
          <a:endParaRPr lang="en-US"/>
        </a:p>
      </dgm:t>
    </dgm:pt>
    <dgm:pt modelId="{65DA961E-C881-4C0E-9F5A-5EFADA4F6362}" type="parTrans" cxnId="{DBDFFD26-5DF7-4849-8F6E-1E9EC7709612}">
      <dgm:prSet/>
      <dgm:spPr/>
      <dgm:t>
        <a:bodyPr/>
        <a:lstStyle/>
        <a:p>
          <a:endParaRPr lang="en-US"/>
        </a:p>
      </dgm:t>
    </dgm:pt>
    <dgm:pt modelId="{DEA148EB-A225-4FF9-980E-B52DD5C1F99E}" type="sibTrans" cxnId="{DBDFFD26-5DF7-4849-8F6E-1E9EC7709612}">
      <dgm:prSet/>
      <dgm:spPr/>
      <dgm:t>
        <a:bodyPr/>
        <a:lstStyle/>
        <a:p>
          <a:endParaRPr lang="en-US"/>
        </a:p>
      </dgm:t>
    </dgm:pt>
    <dgm:pt modelId="{8F484393-A2B9-4D84-A4ED-266BE5D295F2}">
      <dgm:prSet/>
      <dgm:spPr/>
      <dgm:t>
        <a:bodyPr/>
        <a:lstStyle/>
        <a:p>
          <a:r>
            <a:rPr lang="fr-FR"/>
            <a:t>Réduction de la complexité via une </a:t>
          </a:r>
          <a:r>
            <a:rPr lang="fr-FR" b="1"/>
            <a:t>Analyse en Composantes Principales (ACP)</a:t>
          </a:r>
          <a:r>
            <a:rPr lang="fr-FR"/>
            <a:t>.</a:t>
          </a:r>
          <a:endParaRPr lang="en-US"/>
        </a:p>
      </dgm:t>
    </dgm:pt>
    <dgm:pt modelId="{D1E93F5A-4AD5-4006-82C4-787F268D24D5}" type="parTrans" cxnId="{3E418ADC-1685-49CC-AB2F-5EE869D7BDFD}">
      <dgm:prSet/>
      <dgm:spPr/>
      <dgm:t>
        <a:bodyPr/>
        <a:lstStyle/>
        <a:p>
          <a:endParaRPr lang="en-US"/>
        </a:p>
      </dgm:t>
    </dgm:pt>
    <dgm:pt modelId="{77E0DB28-ED30-4DF4-97AF-99FD5A9D8B32}" type="sibTrans" cxnId="{3E418ADC-1685-49CC-AB2F-5EE869D7BDFD}">
      <dgm:prSet/>
      <dgm:spPr/>
      <dgm:t>
        <a:bodyPr/>
        <a:lstStyle/>
        <a:p>
          <a:endParaRPr lang="en-US"/>
        </a:p>
      </dgm:t>
    </dgm:pt>
    <dgm:pt modelId="{16A5766B-641F-4F2A-BC5A-84E5BE216E51}">
      <dgm:prSet/>
      <dgm:spPr/>
      <dgm:t>
        <a:bodyPr/>
        <a:lstStyle/>
        <a:p>
          <a:r>
            <a:rPr lang="fr-FR" b="1"/>
            <a:t>Regroupement des pays</a:t>
          </a:r>
          <a:r>
            <a:rPr lang="fr-FR"/>
            <a:t> par profils similaires avec deux méthodes de clustering :</a:t>
          </a:r>
          <a:endParaRPr lang="en-US"/>
        </a:p>
      </dgm:t>
    </dgm:pt>
    <dgm:pt modelId="{B048BB4A-36A9-4CDC-9FEA-AA9727707B51}" type="parTrans" cxnId="{FA148369-B52E-45D8-850A-E4FC81795385}">
      <dgm:prSet/>
      <dgm:spPr/>
      <dgm:t>
        <a:bodyPr/>
        <a:lstStyle/>
        <a:p>
          <a:endParaRPr lang="en-US"/>
        </a:p>
      </dgm:t>
    </dgm:pt>
    <dgm:pt modelId="{4B8FAB85-E87D-4A28-9E50-47900D4360B4}" type="sibTrans" cxnId="{FA148369-B52E-45D8-850A-E4FC81795385}">
      <dgm:prSet/>
      <dgm:spPr/>
      <dgm:t>
        <a:bodyPr/>
        <a:lstStyle/>
        <a:p>
          <a:endParaRPr lang="en-US"/>
        </a:p>
      </dgm:t>
    </dgm:pt>
    <dgm:pt modelId="{1B5986FF-57E3-4552-B82D-3A25D5A55791}">
      <dgm:prSet/>
      <dgm:spPr/>
      <dgm:t>
        <a:bodyPr/>
        <a:lstStyle/>
        <a:p>
          <a:r>
            <a:rPr lang="fr-FR" b="1"/>
            <a:t>CAH (Classification Ascendante Hiérarchique)</a:t>
          </a:r>
          <a:endParaRPr lang="en-US"/>
        </a:p>
      </dgm:t>
    </dgm:pt>
    <dgm:pt modelId="{341CB4FD-13D7-4939-99F9-9A76F42A3252}" type="parTrans" cxnId="{D0A03B3A-6C02-4D8D-9C61-19D334EA2A14}">
      <dgm:prSet/>
      <dgm:spPr/>
      <dgm:t>
        <a:bodyPr/>
        <a:lstStyle/>
        <a:p>
          <a:endParaRPr lang="en-US"/>
        </a:p>
      </dgm:t>
    </dgm:pt>
    <dgm:pt modelId="{34BE695E-ACE4-42DD-8501-F4850BB3C936}" type="sibTrans" cxnId="{D0A03B3A-6C02-4D8D-9C61-19D334EA2A14}">
      <dgm:prSet/>
      <dgm:spPr/>
      <dgm:t>
        <a:bodyPr/>
        <a:lstStyle/>
        <a:p>
          <a:endParaRPr lang="en-US"/>
        </a:p>
      </dgm:t>
    </dgm:pt>
    <dgm:pt modelId="{A555A0A9-1F08-41F3-A08D-318833621DDB}">
      <dgm:prSet/>
      <dgm:spPr/>
      <dgm:t>
        <a:bodyPr/>
        <a:lstStyle/>
        <a:p>
          <a:r>
            <a:rPr lang="fr-FR" b="1"/>
            <a:t>K-means</a:t>
          </a:r>
          <a:endParaRPr lang="en-US"/>
        </a:p>
      </dgm:t>
    </dgm:pt>
    <dgm:pt modelId="{30192366-EB0C-49C4-A2EB-A82FBA22EB62}" type="parTrans" cxnId="{EE6E1ADA-3BE5-468B-86D8-3761F5F27ECF}">
      <dgm:prSet/>
      <dgm:spPr/>
      <dgm:t>
        <a:bodyPr/>
        <a:lstStyle/>
        <a:p>
          <a:endParaRPr lang="en-US"/>
        </a:p>
      </dgm:t>
    </dgm:pt>
    <dgm:pt modelId="{BC86F20E-FB6E-4815-849F-EAC3E3298909}" type="sibTrans" cxnId="{EE6E1ADA-3BE5-468B-86D8-3761F5F27ECF}">
      <dgm:prSet/>
      <dgm:spPr/>
      <dgm:t>
        <a:bodyPr/>
        <a:lstStyle/>
        <a:p>
          <a:endParaRPr lang="en-US"/>
        </a:p>
      </dgm:t>
    </dgm:pt>
    <dgm:pt modelId="{9E81E78C-38AC-A843-80D0-194E58B7863D}" type="pres">
      <dgm:prSet presAssocID="{D1BAB193-1ABD-45BF-8761-416BD06FED39}" presName="Name0" presStyleCnt="0">
        <dgm:presLayoutVars>
          <dgm:dir/>
          <dgm:resizeHandles val="exact"/>
        </dgm:presLayoutVars>
      </dgm:prSet>
      <dgm:spPr/>
    </dgm:pt>
    <dgm:pt modelId="{5F05FC5E-8957-6D46-8F10-64C697205863}" type="pres">
      <dgm:prSet presAssocID="{FE41E8F6-4B4A-409D-89A9-E9E7E0092BEF}" presName="node" presStyleLbl="node1" presStyleIdx="0" presStyleCnt="12">
        <dgm:presLayoutVars>
          <dgm:bulletEnabled val="1"/>
        </dgm:presLayoutVars>
      </dgm:prSet>
      <dgm:spPr/>
    </dgm:pt>
    <dgm:pt modelId="{FD24E31D-4835-AB47-951B-D2547D50BB26}" type="pres">
      <dgm:prSet presAssocID="{3166236D-0A1A-4D6E-9B6A-645494EFC9C1}" presName="sibTrans" presStyleLbl="sibTrans1D1" presStyleIdx="0" presStyleCnt="11"/>
      <dgm:spPr/>
    </dgm:pt>
    <dgm:pt modelId="{D769A13B-BD34-7746-A200-972190B1E8A5}" type="pres">
      <dgm:prSet presAssocID="{3166236D-0A1A-4D6E-9B6A-645494EFC9C1}" presName="connectorText" presStyleLbl="sibTrans1D1" presStyleIdx="0" presStyleCnt="11"/>
      <dgm:spPr/>
    </dgm:pt>
    <dgm:pt modelId="{D1B63B24-A5D5-AD44-B46F-2472AFA8BAB6}" type="pres">
      <dgm:prSet presAssocID="{35405F90-43CE-4E96-A057-784028C8D9E1}" presName="node" presStyleLbl="node1" presStyleIdx="1" presStyleCnt="12">
        <dgm:presLayoutVars>
          <dgm:bulletEnabled val="1"/>
        </dgm:presLayoutVars>
      </dgm:prSet>
      <dgm:spPr/>
    </dgm:pt>
    <dgm:pt modelId="{F980709B-ACD9-6543-85AE-CF62409480A3}" type="pres">
      <dgm:prSet presAssocID="{A3415655-B0E2-4E6F-8EDA-69CB0F260173}" presName="sibTrans" presStyleLbl="sibTrans1D1" presStyleIdx="1" presStyleCnt="11"/>
      <dgm:spPr/>
    </dgm:pt>
    <dgm:pt modelId="{20CB490F-EC53-384E-BB1C-3060E4C3E9A7}" type="pres">
      <dgm:prSet presAssocID="{A3415655-B0E2-4E6F-8EDA-69CB0F260173}" presName="connectorText" presStyleLbl="sibTrans1D1" presStyleIdx="1" presStyleCnt="11"/>
      <dgm:spPr/>
    </dgm:pt>
    <dgm:pt modelId="{E8400F4A-FE0A-4B45-9B2A-D944A5C4E964}" type="pres">
      <dgm:prSet presAssocID="{8A5FEA2D-B826-403E-9603-8A55CBC9B323}" presName="node" presStyleLbl="node1" presStyleIdx="2" presStyleCnt="12">
        <dgm:presLayoutVars>
          <dgm:bulletEnabled val="1"/>
        </dgm:presLayoutVars>
      </dgm:prSet>
      <dgm:spPr/>
    </dgm:pt>
    <dgm:pt modelId="{D1B72C55-6292-5A40-8F06-EAD8B307739A}" type="pres">
      <dgm:prSet presAssocID="{A7534298-136F-49AB-92EA-B1C1701C4872}" presName="sibTrans" presStyleLbl="sibTrans1D1" presStyleIdx="2" presStyleCnt="11"/>
      <dgm:spPr/>
    </dgm:pt>
    <dgm:pt modelId="{58EFCCFB-04BC-7C4A-A42C-4B6D0D25D21A}" type="pres">
      <dgm:prSet presAssocID="{A7534298-136F-49AB-92EA-B1C1701C4872}" presName="connectorText" presStyleLbl="sibTrans1D1" presStyleIdx="2" presStyleCnt="11"/>
      <dgm:spPr/>
    </dgm:pt>
    <dgm:pt modelId="{11EB99A4-D4BE-7F4C-B773-F5BC80D8116C}" type="pres">
      <dgm:prSet presAssocID="{3123F722-2B0C-4DA8-86B9-F9A3D6C8A1BF}" presName="node" presStyleLbl="node1" presStyleIdx="3" presStyleCnt="12">
        <dgm:presLayoutVars>
          <dgm:bulletEnabled val="1"/>
        </dgm:presLayoutVars>
      </dgm:prSet>
      <dgm:spPr/>
    </dgm:pt>
    <dgm:pt modelId="{893E7472-6905-954C-B189-F7D8619059C4}" type="pres">
      <dgm:prSet presAssocID="{C6F960D6-6A19-4987-B589-676D838275C8}" presName="sibTrans" presStyleLbl="sibTrans1D1" presStyleIdx="3" presStyleCnt="11"/>
      <dgm:spPr/>
    </dgm:pt>
    <dgm:pt modelId="{99298B62-7D88-374D-8F87-3443F0AC3BED}" type="pres">
      <dgm:prSet presAssocID="{C6F960D6-6A19-4987-B589-676D838275C8}" presName="connectorText" presStyleLbl="sibTrans1D1" presStyleIdx="3" presStyleCnt="11"/>
      <dgm:spPr/>
    </dgm:pt>
    <dgm:pt modelId="{3CF32B66-33A7-9D42-BD36-0AAABB56CCF4}" type="pres">
      <dgm:prSet presAssocID="{C576F6D4-14A8-4E39-AFDC-5A2A61BC6027}" presName="node" presStyleLbl="node1" presStyleIdx="4" presStyleCnt="12">
        <dgm:presLayoutVars>
          <dgm:bulletEnabled val="1"/>
        </dgm:presLayoutVars>
      </dgm:prSet>
      <dgm:spPr/>
    </dgm:pt>
    <dgm:pt modelId="{287931CD-C7D7-6B4C-993D-6E0586EF8AA5}" type="pres">
      <dgm:prSet presAssocID="{E8CD720C-53E4-4D6A-BAD1-6A1E1C0B6ABD}" presName="sibTrans" presStyleLbl="sibTrans1D1" presStyleIdx="4" presStyleCnt="11"/>
      <dgm:spPr/>
    </dgm:pt>
    <dgm:pt modelId="{DEFED9F8-A002-764D-AC62-5AAFFDABD259}" type="pres">
      <dgm:prSet presAssocID="{E8CD720C-53E4-4D6A-BAD1-6A1E1C0B6ABD}" presName="connectorText" presStyleLbl="sibTrans1D1" presStyleIdx="4" presStyleCnt="11"/>
      <dgm:spPr/>
    </dgm:pt>
    <dgm:pt modelId="{5764C4D2-8557-654E-B6C5-763166FA5EA6}" type="pres">
      <dgm:prSet presAssocID="{D305BD7A-EF89-4716-8A05-4B01CB63E8D5}" presName="node" presStyleLbl="node1" presStyleIdx="5" presStyleCnt="12">
        <dgm:presLayoutVars>
          <dgm:bulletEnabled val="1"/>
        </dgm:presLayoutVars>
      </dgm:prSet>
      <dgm:spPr/>
    </dgm:pt>
    <dgm:pt modelId="{D870C779-09D7-244C-A0B4-328D11AE29F4}" type="pres">
      <dgm:prSet presAssocID="{9B787388-F3CF-4991-88FB-979153DE31A2}" presName="sibTrans" presStyleLbl="sibTrans1D1" presStyleIdx="5" presStyleCnt="11"/>
      <dgm:spPr/>
    </dgm:pt>
    <dgm:pt modelId="{79EFBCD7-BA13-EE40-BE25-4C5ED5FFA903}" type="pres">
      <dgm:prSet presAssocID="{9B787388-F3CF-4991-88FB-979153DE31A2}" presName="connectorText" presStyleLbl="sibTrans1D1" presStyleIdx="5" presStyleCnt="11"/>
      <dgm:spPr/>
    </dgm:pt>
    <dgm:pt modelId="{A891FEAD-3830-4247-9DA1-266BC41F7E6F}" type="pres">
      <dgm:prSet presAssocID="{AF54FB31-6243-4A68-9425-013D7A5D45EA}" presName="node" presStyleLbl="node1" presStyleIdx="6" presStyleCnt="12">
        <dgm:presLayoutVars>
          <dgm:bulletEnabled val="1"/>
        </dgm:presLayoutVars>
      </dgm:prSet>
      <dgm:spPr/>
    </dgm:pt>
    <dgm:pt modelId="{68105A41-F9F4-7440-89CF-919CC93D593A}" type="pres">
      <dgm:prSet presAssocID="{F188F2D8-9CA7-44F3-AD02-F803FBC8813E}" presName="sibTrans" presStyleLbl="sibTrans1D1" presStyleIdx="6" presStyleCnt="11"/>
      <dgm:spPr/>
    </dgm:pt>
    <dgm:pt modelId="{FF2B605B-E94A-D74B-BAE3-4814667A1697}" type="pres">
      <dgm:prSet presAssocID="{F188F2D8-9CA7-44F3-AD02-F803FBC8813E}" presName="connectorText" presStyleLbl="sibTrans1D1" presStyleIdx="6" presStyleCnt="11"/>
      <dgm:spPr/>
    </dgm:pt>
    <dgm:pt modelId="{1B9A49DA-6666-4246-A316-30A33C143458}" type="pres">
      <dgm:prSet presAssocID="{34159C50-7329-45B3-B8BC-A40959E57A59}" presName="node" presStyleLbl="node1" presStyleIdx="7" presStyleCnt="12">
        <dgm:presLayoutVars>
          <dgm:bulletEnabled val="1"/>
        </dgm:presLayoutVars>
      </dgm:prSet>
      <dgm:spPr/>
    </dgm:pt>
    <dgm:pt modelId="{B4622F34-2BCA-B04B-B2C4-53005FCC7E99}" type="pres">
      <dgm:prSet presAssocID="{DEA148EB-A225-4FF9-980E-B52DD5C1F99E}" presName="sibTrans" presStyleLbl="sibTrans1D1" presStyleIdx="7" presStyleCnt="11"/>
      <dgm:spPr/>
    </dgm:pt>
    <dgm:pt modelId="{8E21209B-5187-8444-A7D6-C10D0DDF94F4}" type="pres">
      <dgm:prSet presAssocID="{DEA148EB-A225-4FF9-980E-B52DD5C1F99E}" presName="connectorText" presStyleLbl="sibTrans1D1" presStyleIdx="7" presStyleCnt="11"/>
      <dgm:spPr/>
    </dgm:pt>
    <dgm:pt modelId="{129E560B-A0C5-A04B-82CB-FBFD8B8D8DC2}" type="pres">
      <dgm:prSet presAssocID="{8F484393-A2B9-4D84-A4ED-266BE5D295F2}" presName="node" presStyleLbl="node1" presStyleIdx="8" presStyleCnt="12">
        <dgm:presLayoutVars>
          <dgm:bulletEnabled val="1"/>
        </dgm:presLayoutVars>
      </dgm:prSet>
      <dgm:spPr/>
    </dgm:pt>
    <dgm:pt modelId="{34E7B4C0-4E9F-694B-B611-AC17FE2BDC27}" type="pres">
      <dgm:prSet presAssocID="{77E0DB28-ED30-4DF4-97AF-99FD5A9D8B32}" presName="sibTrans" presStyleLbl="sibTrans1D1" presStyleIdx="8" presStyleCnt="11"/>
      <dgm:spPr/>
    </dgm:pt>
    <dgm:pt modelId="{CAD37695-5E40-1C43-BD5F-9F224E7A8051}" type="pres">
      <dgm:prSet presAssocID="{77E0DB28-ED30-4DF4-97AF-99FD5A9D8B32}" presName="connectorText" presStyleLbl="sibTrans1D1" presStyleIdx="8" presStyleCnt="11"/>
      <dgm:spPr/>
    </dgm:pt>
    <dgm:pt modelId="{F5228177-C9C7-BC4D-961E-B690E7F8BCE4}" type="pres">
      <dgm:prSet presAssocID="{16A5766B-641F-4F2A-BC5A-84E5BE216E51}" presName="node" presStyleLbl="node1" presStyleIdx="9" presStyleCnt="12">
        <dgm:presLayoutVars>
          <dgm:bulletEnabled val="1"/>
        </dgm:presLayoutVars>
      </dgm:prSet>
      <dgm:spPr/>
    </dgm:pt>
    <dgm:pt modelId="{3AF9257D-73EA-2E4C-9DB0-7E603AF80EBA}" type="pres">
      <dgm:prSet presAssocID="{4B8FAB85-E87D-4A28-9E50-47900D4360B4}" presName="sibTrans" presStyleLbl="sibTrans1D1" presStyleIdx="9" presStyleCnt="11"/>
      <dgm:spPr/>
    </dgm:pt>
    <dgm:pt modelId="{61DFE260-C69A-804E-9917-69168655218B}" type="pres">
      <dgm:prSet presAssocID="{4B8FAB85-E87D-4A28-9E50-47900D4360B4}" presName="connectorText" presStyleLbl="sibTrans1D1" presStyleIdx="9" presStyleCnt="11"/>
      <dgm:spPr/>
    </dgm:pt>
    <dgm:pt modelId="{83D2954D-B9DE-1949-ADDF-C1876FFB58C0}" type="pres">
      <dgm:prSet presAssocID="{1B5986FF-57E3-4552-B82D-3A25D5A55791}" presName="node" presStyleLbl="node1" presStyleIdx="10" presStyleCnt="12">
        <dgm:presLayoutVars>
          <dgm:bulletEnabled val="1"/>
        </dgm:presLayoutVars>
      </dgm:prSet>
      <dgm:spPr/>
    </dgm:pt>
    <dgm:pt modelId="{423E3339-562F-4C47-9493-DB31FBF581D7}" type="pres">
      <dgm:prSet presAssocID="{34BE695E-ACE4-42DD-8501-F4850BB3C936}" presName="sibTrans" presStyleLbl="sibTrans1D1" presStyleIdx="10" presStyleCnt="11"/>
      <dgm:spPr/>
    </dgm:pt>
    <dgm:pt modelId="{B97D9749-99D4-D94D-AE69-7FE604F57AF2}" type="pres">
      <dgm:prSet presAssocID="{34BE695E-ACE4-42DD-8501-F4850BB3C936}" presName="connectorText" presStyleLbl="sibTrans1D1" presStyleIdx="10" presStyleCnt="11"/>
      <dgm:spPr/>
    </dgm:pt>
    <dgm:pt modelId="{4412BFE4-7B9E-894B-B555-F681E50962F3}" type="pres">
      <dgm:prSet presAssocID="{A555A0A9-1F08-41F3-A08D-318833621DDB}" presName="node" presStyleLbl="node1" presStyleIdx="11" presStyleCnt="12">
        <dgm:presLayoutVars>
          <dgm:bulletEnabled val="1"/>
        </dgm:presLayoutVars>
      </dgm:prSet>
      <dgm:spPr/>
    </dgm:pt>
  </dgm:ptLst>
  <dgm:cxnLst>
    <dgm:cxn modelId="{3A26490F-4EB7-7D4B-AE5A-CDB7456E8D7F}" type="presOf" srcId="{C576F6D4-14A8-4E39-AFDC-5A2A61BC6027}" destId="{3CF32B66-33A7-9D42-BD36-0AAABB56CCF4}" srcOrd="0" destOrd="0" presId="urn:microsoft.com/office/officeart/2016/7/layout/RepeatingBendingProcessNew"/>
    <dgm:cxn modelId="{9066B214-9362-994F-A35F-498B52AAB491}" type="presOf" srcId="{A7534298-136F-49AB-92EA-B1C1701C4872}" destId="{D1B72C55-6292-5A40-8F06-EAD8B307739A}" srcOrd="0" destOrd="0" presId="urn:microsoft.com/office/officeart/2016/7/layout/RepeatingBendingProcessNew"/>
    <dgm:cxn modelId="{68FAAF1E-9771-4657-9B1E-46C78A8360C2}" srcId="{D1BAB193-1ABD-45BF-8761-416BD06FED39}" destId="{8A5FEA2D-B826-403E-9603-8A55CBC9B323}" srcOrd="2" destOrd="0" parTransId="{222BF08E-33FD-40F5-BE24-475A6FA19B3B}" sibTransId="{A7534298-136F-49AB-92EA-B1C1701C4872}"/>
    <dgm:cxn modelId="{DBDFFD26-5DF7-4849-8F6E-1E9EC7709612}" srcId="{D1BAB193-1ABD-45BF-8761-416BD06FED39}" destId="{34159C50-7329-45B3-B8BC-A40959E57A59}" srcOrd="7" destOrd="0" parTransId="{65DA961E-C881-4C0E-9F5A-5EFADA4F6362}" sibTransId="{DEA148EB-A225-4FF9-980E-B52DD5C1F99E}"/>
    <dgm:cxn modelId="{6331D22C-6BF9-4BDC-B7AB-EC80F4AFDAB7}" srcId="{D1BAB193-1ABD-45BF-8761-416BD06FED39}" destId="{35405F90-43CE-4E96-A057-784028C8D9E1}" srcOrd="1" destOrd="0" parTransId="{0BE20F30-8852-4E73-801B-4172CBBB6827}" sibTransId="{A3415655-B0E2-4E6F-8EDA-69CB0F260173}"/>
    <dgm:cxn modelId="{5D842C2D-3094-6F4C-A720-984144D7BED3}" type="presOf" srcId="{E8CD720C-53E4-4D6A-BAD1-6A1E1C0B6ABD}" destId="{DEFED9F8-A002-764D-AC62-5AAFFDABD259}" srcOrd="1" destOrd="0" presId="urn:microsoft.com/office/officeart/2016/7/layout/RepeatingBendingProcessNew"/>
    <dgm:cxn modelId="{0B5F5533-0473-4722-ABF7-8D95F8BF662D}" srcId="{D1BAB193-1ABD-45BF-8761-416BD06FED39}" destId="{FE41E8F6-4B4A-409D-89A9-E9E7E0092BEF}" srcOrd="0" destOrd="0" parTransId="{F68F4D96-F408-4140-8BD9-F0907296F04C}" sibTransId="{3166236D-0A1A-4D6E-9B6A-645494EFC9C1}"/>
    <dgm:cxn modelId="{D0A03B3A-6C02-4D8D-9C61-19D334EA2A14}" srcId="{D1BAB193-1ABD-45BF-8761-416BD06FED39}" destId="{1B5986FF-57E3-4552-B82D-3A25D5A55791}" srcOrd="10" destOrd="0" parTransId="{341CB4FD-13D7-4939-99F9-9A76F42A3252}" sibTransId="{34BE695E-ACE4-42DD-8501-F4850BB3C936}"/>
    <dgm:cxn modelId="{6AD2F041-9E67-4440-929C-7E008F1AF1DB}" type="presOf" srcId="{35405F90-43CE-4E96-A057-784028C8D9E1}" destId="{D1B63B24-A5D5-AD44-B46F-2472AFA8BAB6}" srcOrd="0" destOrd="0" presId="urn:microsoft.com/office/officeart/2016/7/layout/RepeatingBendingProcessNew"/>
    <dgm:cxn modelId="{4902A84A-44FF-C04F-9FAB-C16A8A3C85AD}" type="presOf" srcId="{FE41E8F6-4B4A-409D-89A9-E9E7E0092BEF}" destId="{5F05FC5E-8957-6D46-8F10-64C697205863}" srcOrd="0" destOrd="0" presId="urn:microsoft.com/office/officeart/2016/7/layout/RepeatingBendingProcessNew"/>
    <dgm:cxn modelId="{3FC9BC4E-7135-B347-9193-FF9C655472C4}" type="presOf" srcId="{E8CD720C-53E4-4D6A-BAD1-6A1E1C0B6ABD}" destId="{287931CD-C7D7-6B4C-993D-6E0586EF8AA5}" srcOrd="0" destOrd="0" presId="urn:microsoft.com/office/officeart/2016/7/layout/RepeatingBendingProcessNew"/>
    <dgm:cxn modelId="{B09FE252-D2AA-3741-A301-645404C0373B}" type="presOf" srcId="{A3415655-B0E2-4E6F-8EDA-69CB0F260173}" destId="{20CB490F-EC53-384E-BB1C-3060E4C3E9A7}" srcOrd="1" destOrd="0" presId="urn:microsoft.com/office/officeart/2016/7/layout/RepeatingBendingProcessNew"/>
    <dgm:cxn modelId="{8B9E5B56-D5B4-464B-8C26-05F52943541E}" type="presOf" srcId="{77E0DB28-ED30-4DF4-97AF-99FD5A9D8B32}" destId="{CAD37695-5E40-1C43-BD5F-9F224E7A8051}" srcOrd="1" destOrd="0" presId="urn:microsoft.com/office/officeart/2016/7/layout/RepeatingBendingProcessNew"/>
    <dgm:cxn modelId="{1664595C-A2EC-FC48-B561-DF7CDBD8C3FB}" type="presOf" srcId="{C6F960D6-6A19-4987-B589-676D838275C8}" destId="{893E7472-6905-954C-B189-F7D8619059C4}" srcOrd="0" destOrd="0" presId="urn:microsoft.com/office/officeart/2016/7/layout/RepeatingBendingProcessNew"/>
    <dgm:cxn modelId="{F30D9C65-ECE1-E64F-A88B-CCEB06CA588B}" type="presOf" srcId="{8A5FEA2D-B826-403E-9603-8A55CBC9B323}" destId="{E8400F4A-FE0A-4B45-9B2A-D944A5C4E964}" srcOrd="0" destOrd="0" presId="urn:microsoft.com/office/officeart/2016/7/layout/RepeatingBendingProcessNew"/>
    <dgm:cxn modelId="{C75B6B68-AB10-3F47-94B6-C914682FC9EF}" type="presOf" srcId="{9B787388-F3CF-4991-88FB-979153DE31A2}" destId="{79EFBCD7-BA13-EE40-BE25-4C5ED5FFA903}" srcOrd="1" destOrd="0" presId="urn:microsoft.com/office/officeart/2016/7/layout/RepeatingBendingProcessNew"/>
    <dgm:cxn modelId="{FA148369-B52E-45D8-850A-E4FC81795385}" srcId="{D1BAB193-1ABD-45BF-8761-416BD06FED39}" destId="{16A5766B-641F-4F2A-BC5A-84E5BE216E51}" srcOrd="9" destOrd="0" parTransId="{B048BB4A-36A9-4CDC-9FEA-AA9727707B51}" sibTransId="{4B8FAB85-E87D-4A28-9E50-47900D4360B4}"/>
    <dgm:cxn modelId="{05EBF36A-CC0A-1445-9FC3-C5336D359938}" type="presOf" srcId="{3166236D-0A1A-4D6E-9B6A-645494EFC9C1}" destId="{D769A13B-BD34-7746-A200-972190B1E8A5}" srcOrd="1" destOrd="0" presId="urn:microsoft.com/office/officeart/2016/7/layout/RepeatingBendingProcessNew"/>
    <dgm:cxn modelId="{C07ADF73-5E9D-6841-A214-8707C10FFDFD}" type="presOf" srcId="{8F484393-A2B9-4D84-A4ED-266BE5D295F2}" destId="{129E560B-A0C5-A04B-82CB-FBFD8B8D8DC2}" srcOrd="0" destOrd="0" presId="urn:microsoft.com/office/officeart/2016/7/layout/RepeatingBendingProcessNew"/>
    <dgm:cxn modelId="{20B0E173-4577-8642-9CF4-C09EFE8885E8}" type="presOf" srcId="{34BE695E-ACE4-42DD-8501-F4850BB3C936}" destId="{B97D9749-99D4-D94D-AE69-7FE604F57AF2}" srcOrd="1" destOrd="0" presId="urn:microsoft.com/office/officeart/2016/7/layout/RepeatingBendingProcessNew"/>
    <dgm:cxn modelId="{D467277B-774F-A340-965D-68C90D7511D9}" type="presOf" srcId="{34BE695E-ACE4-42DD-8501-F4850BB3C936}" destId="{423E3339-562F-4C47-9493-DB31FBF581D7}" srcOrd="0" destOrd="0" presId="urn:microsoft.com/office/officeart/2016/7/layout/RepeatingBendingProcessNew"/>
    <dgm:cxn modelId="{D156077E-2D38-7E42-870F-8D1B8FFD6195}" type="presOf" srcId="{1B5986FF-57E3-4552-B82D-3A25D5A55791}" destId="{83D2954D-B9DE-1949-ADDF-C1876FFB58C0}" srcOrd="0" destOrd="0" presId="urn:microsoft.com/office/officeart/2016/7/layout/RepeatingBendingProcessNew"/>
    <dgm:cxn modelId="{64A71191-33E9-4D79-99AC-CA32664182D2}" srcId="{D1BAB193-1ABD-45BF-8761-416BD06FED39}" destId="{AF54FB31-6243-4A68-9425-013D7A5D45EA}" srcOrd="6" destOrd="0" parTransId="{000914B9-6EC4-41E6-8CF8-5852677CA023}" sibTransId="{F188F2D8-9CA7-44F3-AD02-F803FBC8813E}"/>
    <dgm:cxn modelId="{1A4B2992-776E-304F-8473-689B33B760A2}" type="presOf" srcId="{DEA148EB-A225-4FF9-980E-B52DD5C1F99E}" destId="{8E21209B-5187-8444-A7D6-C10D0DDF94F4}" srcOrd="1" destOrd="0" presId="urn:microsoft.com/office/officeart/2016/7/layout/RepeatingBendingProcessNew"/>
    <dgm:cxn modelId="{EBA99196-AD71-F644-B3E1-438B596291EB}" type="presOf" srcId="{3166236D-0A1A-4D6E-9B6A-645494EFC9C1}" destId="{FD24E31D-4835-AB47-951B-D2547D50BB26}" srcOrd="0" destOrd="0" presId="urn:microsoft.com/office/officeart/2016/7/layout/RepeatingBendingProcessNew"/>
    <dgm:cxn modelId="{3744D498-5B23-E44C-9EFC-392D61A33F2F}" type="presOf" srcId="{4B8FAB85-E87D-4A28-9E50-47900D4360B4}" destId="{61DFE260-C69A-804E-9917-69168655218B}" srcOrd="1" destOrd="0" presId="urn:microsoft.com/office/officeart/2016/7/layout/RepeatingBendingProcessNew"/>
    <dgm:cxn modelId="{41224499-2609-F045-84D2-79C62EA39A9A}" type="presOf" srcId="{F188F2D8-9CA7-44F3-AD02-F803FBC8813E}" destId="{FF2B605B-E94A-D74B-BAE3-4814667A1697}" srcOrd="1" destOrd="0" presId="urn:microsoft.com/office/officeart/2016/7/layout/RepeatingBendingProcessNew"/>
    <dgm:cxn modelId="{87F547A0-E2B2-483C-97F2-8039EBCEA715}" srcId="{D1BAB193-1ABD-45BF-8761-416BD06FED39}" destId="{D305BD7A-EF89-4716-8A05-4B01CB63E8D5}" srcOrd="5" destOrd="0" parTransId="{DC110F2A-EFD9-4524-8474-5074DADA6866}" sibTransId="{9B787388-F3CF-4991-88FB-979153DE31A2}"/>
    <dgm:cxn modelId="{F9413CA2-EB69-FE4A-B1ED-2F537544E9CF}" type="presOf" srcId="{9B787388-F3CF-4991-88FB-979153DE31A2}" destId="{D870C779-09D7-244C-A0B4-328D11AE29F4}" srcOrd="0" destOrd="0" presId="urn:microsoft.com/office/officeart/2016/7/layout/RepeatingBendingProcessNew"/>
    <dgm:cxn modelId="{F2D079AB-163B-4A85-B1AE-7AD9F35796CA}" srcId="{D1BAB193-1ABD-45BF-8761-416BD06FED39}" destId="{3123F722-2B0C-4DA8-86B9-F9A3D6C8A1BF}" srcOrd="3" destOrd="0" parTransId="{8F5B1EDE-56D0-4BF9-8947-0742477712E7}" sibTransId="{C6F960D6-6A19-4987-B589-676D838275C8}"/>
    <dgm:cxn modelId="{D54604AD-C8E8-9D4B-8742-396589F1AD91}" type="presOf" srcId="{34159C50-7329-45B3-B8BC-A40959E57A59}" destId="{1B9A49DA-6666-4246-A316-30A33C143458}" srcOrd="0" destOrd="0" presId="urn:microsoft.com/office/officeart/2016/7/layout/RepeatingBendingProcessNew"/>
    <dgm:cxn modelId="{E96F07B0-5644-5D4B-AEEF-112CC1BA95B6}" type="presOf" srcId="{C6F960D6-6A19-4987-B589-676D838275C8}" destId="{99298B62-7D88-374D-8F87-3443F0AC3BED}" srcOrd="1" destOrd="0" presId="urn:microsoft.com/office/officeart/2016/7/layout/RepeatingBendingProcessNew"/>
    <dgm:cxn modelId="{771142B8-9061-1340-9E83-A3CF42BE5921}" type="presOf" srcId="{3123F722-2B0C-4DA8-86B9-F9A3D6C8A1BF}" destId="{11EB99A4-D4BE-7F4C-B773-F5BC80D8116C}" srcOrd="0" destOrd="0" presId="urn:microsoft.com/office/officeart/2016/7/layout/RepeatingBendingProcessNew"/>
    <dgm:cxn modelId="{3FB9BBCE-CCE4-4342-AD4E-655BF37F80D1}" type="presOf" srcId="{A3415655-B0E2-4E6F-8EDA-69CB0F260173}" destId="{F980709B-ACD9-6543-85AE-CF62409480A3}" srcOrd="0" destOrd="0" presId="urn:microsoft.com/office/officeart/2016/7/layout/RepeatingBendingProcessNew"/>
    <dgm:cxn modelId="{F6CB63D8-81F9-9740-B007-E45C60269C9E}" type="presOf" srcId="{DEA148EB-A225-4FF9-980E-B52DD5C1F99E}" destId="{B4622F34-2BCA-B04B-B2C4-53005FCC7E99}" srcOrd="0" destOrd="0" presId="urn:microsoft.com/office/officeart/2016/7/layout/RepeatingBendingProcessNew"/>
    <dgm:cxn modelId="{EE6E1ADA-3BE5-468B-86D8-3761F5F27ECF}" srcId="{D1BAB193-1ABD-45BF-8761-416BD06FED39}" destId="{A555A0A9-1F08-41F3-A08D-318833621DDB}" srcOrd="11" destOrd="0" parTransId="{30192366-EB0C-49C4-A2EB-A82FBA22EB62}" sibTransId="{BC86F20E-FB6E-4815-849F-EAC3E3298909}"/>
    <dgm:cxn modelId="{715337DA-AC37-CD4A-AB9E-FFEA3C93708B}" type="presOf" srcId="{16A5766B-641F-4F2A-BC5A-84E5BE216E51}" destId="{F5228177-C9C7-BC4D-961E-B690E7F8BCE4}" srcOrd="0" destOrd="0" presId="urn:microsoft.com/office/officeart/2016/7/layout/RepeatingBendingProcessNew"/>
    <dgm:cxn modelId="{3E418ADC-1685-49CC-AB2F-5EE869D7BDFD}" srcId="{D1BAB193-1ABD-45BF-8761-416BD06FED39}" destId="{8F484393-A2B9-4D84-A4ED-266BE5D295F2}" srcOrd="8" destOrd="0" parTransId="{D1E93F5A-4AD5-4006-82C4-787F268D24D5}" sibTransId="{77E0DB28-ED30-4DF4-97AF-99FD5A9D8B32}"/>
    <dgm:cxn modelId="{DFFB45E5-276C-474E-B779-CC862F82621F}" type="presOf" srcId="{A555A0A9-1F08-41F3-A08D-318833621DDB}" destId="{4412BFE4-7B9E-894B-B555-F681E50962F3}" srcOrd="0" destOrd="0" presId="urn:microsoft.com/office/officeart/2016/7/layout/RepeatingBendingProcessNew"/>
    <dgm:cxn modelId="{E43CE8E5-5D3E-FB48-8A3C-A84FEF9B4365}" type="presOf" srcId="{77E0DB28-ED30-4DF4-97AF-99FD5A9D8B32}" destId="{34E7B4C0-4E9F-694B-B611-AC17FE2BDC27}" srcOrd="0" destOrd="0" presId="urn:microsoft.com/office/officeart/2016/7/layout/RepeatingBendingProcessNew"/>
    <dgm:cxn modelId="{5D6C15E7-4FA1-D747-AC07-36C9E8B6AAD4}" type="presOf" srcId="{A7534298-136F-49AB-92EA-B1C1701C4872}" destId="{58EFCCFB-04BC-7C4A-A42C-4B6D0D25D21A}" srcOrd="1" destOrd="0" presId="urn:microsoft.com/office/officeart/2016/7/layout/RepeatingBendingProcessNew"/>
    <dgm:cxn modelId="{E73D92EB-689B-454F-81D0-13CD0490B08A}" type="presOf" srcId="{4B8FAB85-E87D-4A28-9E50-47900D4360B4}" destId="{3AF9257D-73EA-2E4C-9DB0-7E603AF80EBA}" srcOrd="0" destOrd="0" presId="urn:microsoft.com/office/officeart/2016/7/layout/RepeatingBendingProcessNew"/>
    <dgm:cxn modelId="{520737EC-9CBD-CB4C-88D4-B5EB344E4915}" type="presOf" srcId="{AF54FB31-6243-4A68-9425-013D7A5D45EA}" destId="{A891FEAD-3830-4247-9DA1-266BC41F7E6F}" srcOrd="0" destOrd="0" presId="urn:microsoft.com/office/officeart/2016/7/layout/RepeatingBendingProcessNew"/>
    <dgm:cxn modelId="{B0A982F2-D2D8-487E-9C1B-DC2CACCE5F0A}" srcId="{D1BAB193-1ABD-45BF-8761-416BD06FED39}" destId="{C576F6D4-14A8-4E39-AFDC-5A2A61BC6027}" srcOrd="4" destOrd="0" parTransId="{5AED5DBF-3D44-4162-BB92-FBCE4EA4247D}" sibTransId="{E8CD720C-53E4-4D6A-BAD1-6A1E1C0B6ABD}"/>
    <dgm:cxn modelId="{B474EBF4-8C2F-4B44-AB1E-57FDFD83D77B}" type="presOf" srcId="{D1BAB193-1ABD-45BF-8761-416BD06FED39}" destId="{9E81E78C-38AC-A843-80D0-194E58B7863D}" srcOrd="0" destOrd="0" presId="urn:microsoft.com/office/officeart/2016/7/layout/RepeatingBendingProcessNew"/>
    <dgm:cxn modelId="{76978EF5-F359-F343-822F-EA38E6A45E65}" type="presOf" srcId="{D305BD7A-EF89-4716-8A05-4B01CB63E8D5}" destId="{5764C4D2-8557-654E-B6C5-763166FA5EA6}" srcOrd="0" destOrd="0" presId="urn:microsoft.com/office/officeart/2016/7/layout/RepeatingBendingProcessNew"/>
    <dgm:cxn modelId="{6351A1FF-4C7D-F14D-8561-0C63E10AE44A}" type="presOf" srcId="{F188F2D8-9CA7-44F3-AD02-F803FBC8813E}" destId="{68105A41-F9F4-7440-89CF-919CC93D593A}" srcOrd="0" destOrd="0" presId="urn:microsoft.com/office/officeart/2016/7/layout/RepeatingBendingProcessNew"/>
    <dgm:cxn modelId="{85252655-785A-5B44-8E02-6B3854C3DCFC}" type="presParOf" srcId="{9E81E78C-38AC-A843-80D0-194E58B7863D}" destId="{5F05FC5E-8957-6D46-8F10-64C697205863}" srcOrd="0" destOrd="0" presId="urn:microsoft.com/office/officeart/2016/7/layout/RepeatingBendingProcessNew"/>
    <dgm:cxn modelId="{ACE1044B-E5BA-B34C-8D71-0F492DF7E90D}" type="presParOf" srcId="{9E81E78C-38AC-A843-80D0-194E58B7863D}" destId="{FD24E31D-4835-AB47-951B-D2547D50BB26}" srcOrd="1" destOrd="0" presId="urn:microsoft.com/office/officeart/2016/7/layout/RepeatingBendingProcessNew"/>
    <dgm:cxn modelId="{62B3F639-36AD-674D-BDCB-2004048B1020}" type="presParOf" srcId="{FD24E31D-4835-AB47-951B-D2547D50BB26}" destId="{D769A13B-BD34-7746-A200-972190B1E8A5}" srcOrd="0" destOrd="0" presId="urn:microsoft.com/office/officeart/2016/7/layout/RepeatingBendingProcessNew"/>
    <dgm:cxn modelId="{8AFE3BAF-1EFD-3947-AEBB-90CB54F79C54}" type="presParOf" srcId="{9E81E78C-38AC-A843-80D0-194E58B7863D}" destId="{D1B63B24-A5D5-AD44-B46F-2472AFA8BAB6}" srcOrd="2" destOrd="0" presId="urn:microsoft.com/office/officeart/2016/7/layout/RepeatingBendingProcessNew"/>
    <dgm:cxn modelId="{E4AFF961-7024-2E4C-9934-7EE3BF19E130}" type="presParOf" srcId="{9E81E78C-38AC-A843-80D0-194E58B7863D}" destId="{F980709B-ACD9-6543-85AE-CF62409480A3}" srcOrd="3" destOrd="0" presId="urn:microsoft.com/office/officeart/2016/7/layout/RepeatingBendingProcessNew"/>
    <dgm:cxn modelId="{B94C0910-32EB-AE40-9F19-B97E23052562}" type="presParOf" srcId="{F980709B-ACD9-6543-85AE-CF62409480A3}" destId="{20CB490F-EC53-384E-BB1C-3060E4C3E9A7}" srcOrd="0" destOrd="0" presId="urn:microsoft.com/office/officeart/2016/7/layout/RepeatingBendingProcessNew"/>
    <dgm:cxn modelId="{50AF398E-835C-C04D-9C84-4AD59365029E}" type="presParOf" srcId="{9E81E78C-38AC-A843-80D0-194E58B7863D}" destId="{E8400F4A-FE0A-4B45-9B2A-D944A5C4E964}" srcOrd="4" destOrd="0" presId="urn:microsoft.com/office/officeart/2016/7/layout/RepeatingBendingProcessNew"/>
    <dgm:cxn modelId="{A71FC897-3385-3D41-B6AC-2892291C3983}" type="presParOf" srcId="{9E81E78C-38AC-A843-80D0-194E58B7863D}" destId="{D1B72C55-6292-5A40-8F06-EAD8B307739A}" srcOrd="5" destOrd="0" presId="urn:microsoft.com/office/officeart/2016/7/layout/RepeatingBendingProcessNew"/>
    <dgm:cxn modelId="{25227908-F95A-B343-8DE0-C05A2C14E708}" type="presParOf" srcId="{D1B72C55-6292-5A40-8F06-EAD8B307739A}" destId="{58EFCCFB-04BC-7C4A-A42C-4B6D0D25D21A}" srcOrd="0" destOrd="0" presId="urn:microsoft.com/office/officeart/2016/7/layout/RepeatingBendingProcessNew"/>
    <dgm:cxn modelId="{F72EA924-BADC-DB48-9F8E-70E5C72AF6AB}" type="presParOf" srcId="{9E81E78C-38AC-A843-80D0-194E58B7863D}" destId="{11EB99A4-D4BE-7F4C-B773-F5BC80D8116C}" srcOrd="6" destOrd="0" presId="urn:microsoft.com/office/officeart/2016/7/layout/RepeatingBendingProcessNew"/>
    <dgm:cxn modelId="{5DCF8044-8178-0F46-99F8-67B3EE1922FE}" type="presParOf" srcId="{9E81E78C-38AC-A843-80D0-194E58B7863D}" destId="{893E7472-6905-954C-B189-F7D8619059C4}" srcOrd="7" destOrd="0" presId="urn:microsoft.com/office/officeart/2016/7/layout/RepeatingBendingProcessNew"/>
    <dgm:cxn modelId="{2238842E-3257-DC4B-9EDB-9D07E67E2CE4}" type="presParOf" srcId="{893E7472-6905-954C-B189-F7D8619059C4}" destId="{99298B62-7D88-374D-8F87-3443F0AC3BED}" srcOrd="0" destOrd="0" presId="urn:microsoft.com/office/officeart/2016/7/layout/RepeatingBendingProcessNew"/>
    <dgm:cxn modelId="{5197832E-59DD-5840-9498-BA6676981153}" type="presParOf" srcId="{9E81E78C-38AC-A843-80D0-194E58B7863D}" destId="{3CF32B66-33A7-9D42-BD36-0AAABB56CCF4}" srcOrd="8" destOrd="0" presId="urn:microsoft.com/office/officeart/2016/7/layout/RepeatingBendingProcessNew"/>
    <dgm:cxn modelId="{E454E20F-4B21-AF42-AFD4-580EDC4FF73D}" type="presParOf" srcId="{9E81E78C-38AC-A843-80D0-194E58B7863D}" destId="{287931CD-C7D7-6B4C-993D-6E0586EF8AA5}" srcOrd="9" destOrd="0" presId="urn:microsoft.com/office/officeart/2016/7/layout/RepeatingBendingProcessNew"/>
    <dgm:cxn modelId="{ADC5BE74-12FA-104C-8B4F-4FA7EE1459DB}" type="presParOf" srcId="{287931CD-C7D7-6B4C-993D-6E0586EF8AA5}" destId="{DEFED9F8-A002-764D-AC62-5AAFFDABD259}" srcOrd="0" destOrd="0" presId="urn:microsoft.com/office/officeart/2016/7/layout/RepeatingBendingProcessNew"/>
    <dgm:cxn modelId="{B2BC2DB2-5682-6942-ACBA-0D6C8054E39B}" type="presParOf" srcId="{9E81E78C-38AC-A843-80D0-194E58B7863D}" destId="{5764C4D2-8557-654E-B6C5-763166FA5EA6}" srcOrd="10" destOrd="0" presId="urn:microsoft.com/office/officeart/2016/7/layout/RepeatingBendingProcessNew"/>
    <dgm:cxn modelId="{5875176F-0816-A24A-9DAB-0A878AA242CB}" type="presParOf" srcId="{9E81E78C-38AC-A843-80D0-194E58B7863D}" destId="{D870C779-09D7-244C-A0B4-328D11AE29F4}" srcOrd="11" destOrd="0" presId="urn:microsoft.com/office/officeart/2016/7/layout/RepeatingBendingProcessNew"/>
    <dgm:cxn modelId="{C00E2C38-E5B8-3A4C-A065-FD826BE57829}" type="presParOf" srcId="{D870C779-09D7-244C-A0B4-328D11AE29F4}" destId="{79EFBCD7-BA13-EE40-BE25-4C5ED5FFA903}" srcOrd="0" destOrd="0" presId="urn:microsoft.com/office/officeart/2016/7/layout/RepeatingBendingProcessNew"/>
    <dgm:cxn modelId="{4B6402C2-8675-AF4D-9DD2-48807030D872}" type="presParOf" srcId="{9E81E78C-38AC-A843-80D0-194E58B7863D}" destId="{A891FEAD-3830-4247-9DA1-266BC41F7E6F}" srcOrd="12" destOrd="0" presId="urn:microsoft.com/office/officeart/2016/7/layout/RepeatingBendingProcessNew"/>
    <dgm:cxn modelId="{4B2CB417-C27D-5D4F-8843-DA0031AFD93C}" type="presParOf" srcId="{9E81E78C-38AC-A843-80D0-194E58B7863D}" destId="{68105A41-F9F4-7440-89CF-919CC93D593A}" srcOrd="13" destOrd="0" presId="urn:microsoft.com/office/officeart/2016/7/layout/RepeatingBendingProcessNew"/>
    <dgm:cxn modelId="{F64678F2-91DE-E247-ACD1-680C352CFA0D}" type="presParOf" srcId="{68105A41-F9F4-7440-89CF-919CC93D593A}" destId="{FF2B605B-E94A-D74B-BAE3-4814667A1697}" srcOrd="0" destOrd="0" presId="urn:microsoft.com/office/officeart/2016/7/layout/RepeatingBendingProcessNew"/>
    <dgm:cxn modelId="{109F7076-CE4C-2D4F-9C13-8F90847A3C32}" type="presParOf" srcId="{9E81E78C-38AC-A843-80D0-194E58B7863D}" destId="{1B9A49DA-6666-4246-A316-30A33C143458}" srcOrd="14" destOrd="0" presId="urn:microsoft.com/office/officeart/2016/7/layout/RepeatingBendingProcessNew"/>
    <dgm:cxn modelId="{384CD853-26B5-1F4A-BE51-1DF5AD9348AD}" type="presParOf" srcId="{9E81E78C-38AC-A843-80D0-194E58B7863D}" destId="{B4622F34-2BCA-B04B-B2C4-53005FCC7E99}" srcOrd="15" destOrd="0" presId="urn:microsoft.com/office/officeart/2016/7/layout/RepeatingBendingProcessNew"/>
    <dgm:cxn modelId="{E06AFD77-ADC0-354A-96FD-7D0332A43215}" type="presParOf" srcId="{B4622F34-2BCA-B04B-B2C4-53005FCC7E99}" destId="{8E21209B-5187-8444-A7D6-C10D0DDF94F4}" srcOrd="0" destOrd="0" presId="urn:microsoft.com/office/officeart/2016/7/layout/RepeatingBendingProcessNew"/>
    <dgm:cxn modelId="{CF06D9BB-2C4A-544C-86FA-E8BCB19521BD}" type="presParOf" srcId="{9E81E78C-38AC-A843-80D0-194E58B7863D}" destId="{129E560B-A0C5-A04B-82CB-FBFD8B8D8DC2}" srcOrd="16" destOrd="0" presId="urn:microsoft.com/office/officeart/2016/7/layout/RepeatingBendingProcessNew"/>
    <dgm:cxn modelId="{85FD315C-A575-3E47-B485-30D7EC797606}" type="presParOf" srcId="{9E81E78C-38AC-A843-80D0-194E58B7863D}" destId="{34E7B4C0-4E9F-694B-B611-AC17FE2BDC27}" srcOrd="17" destOrd="0" presId="urn:microsoft.com/office/officeart/2016/7/layout/RepeatingBendingProcessNew"/>
    <dgm:cxn modelId="{DAA21911-40A3-1049-BA06-F9CB89BA375C}" type="presParOf" srcId="{34E7B4C0-4E9F-694B-B611-AC17FE2BDC27}" destId="{CAD37695-5E40-1C43-BD5F-9F224E7A8051}" srcOrd="0" destOrd="0" presId="urn:microsoft.com/office/officeart/2016/7/layout/RepeatingBendingProcessNew"/>
    <dgm:cxn modelId="{BD66B02D-938A-5E42-B8A2-9EA2D6887F52}" type="presParOf" srcId="{9E81E78C-38AC-A843-80D0-194E58B7863D}" destId="{F5228177-C9C7-BC4D-961E-B690E7F8BCE4}" srcOrd="18" destOrd="0" presId="urn:microsoft.com/office/officeart/2016/7/layout/RepeatingBendingProcessNew"/>
    <dgm:cxn modelId="{9F034EB8-959C-1041-A3F0-F57221D56429}" type="presParOf" srcId="{9E81E78C-38AC-A843-80D0-194E58B7863D}" destId="{3AF9257D-73EA-2E4C-9DB0-7E603AF80EBA}" srcOrd="19" destOrd="0" presId="urn:microsoft.com/office/officeart/2016/7/layout/RepeatingBendingProcessNew"/>
    <dgm:cxn modelId="{FF09BCE4-7E30-D64E-A7C9-237D83E5EFBA}" type="presParOf" srcId="{3AF9257D-73EA-2E4C-9DB0-7E603AF80EBA}" destId="{61DFE260-C69A-804E-9917-69168655218B}" srcOrd="0" destOrd="0" presId="urn:microsoft.com/office/officeart/2016/7/layout/RepeatingBendingProcessNew"/>
    <dgm:cxn modelId="{B5E0AFD5-447A-D740-963F-E2B9F4A3CA89}" type="presParOf" srcId="{9E81E78C-38AC-A843-80D0-194E58B7863D}" destId="{83D2954D-B9DE-1949-ADDF-C1876FFB58C0}" srcOrd="20" destOrd="0" presId="urn:microsoft.com/office/officeart/2016/7/layout/RepeatingBendingProcessNew"/>
    <dgm:cxn modelId="{23694794-83D1-DE47-A5E4-490DB21C2B08}" type="presParOf" srcId="{9E81E78C-38AC-A843-80D0-194E58B7863D}" destId="{423E3339-562F-4C47-9493-DB31FBF581D7}" srcOrd="21" destOrd="0" presId="urn:microsoft.com/office/officeart/2016/7/layout/RepeatingBendingProcessNew"/>
    <dgm:cxn modelId="{E7510219-2349-B944-8E4F-C18F1AD487CA}" type="presParOf" srcId="{423E3339-562F-4C47-9493-DB31FBF581D7}" destId="{B97D9749-99D4-D94D-AE69-7FE604F57AF2}" srcOrd="0" destOrd="0" presId="urn:microsoft.com/office/officeart/2016/7/layout/RepeatingBendingProcessNew"/>
    <dgm:cxn modelId="{272CD31F-5906-A242-9BDE-24B80E40B2E2}" type="presParOf" srcId="{9E81E78C-38AC-A843-80D0-194E58B7863D}" destId="{4412BFE4-7B9E-894B-B555-F681E50962F3}" srcOrd="22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6C798E5-22FD-4BC2-B6E1-135DA995DCE6}" type="doc">
      <dgm:prSet loTypeId="urn:microsoft.com/office/officeart/2005/8/layout/hProcess9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8FEAB21C-D26E-4F19-B1D2-5BE0C6C316B3}">
      <dgm:prSet/>
      <dgm:spPr/>
      <dgm:t>
        <a:bodyPr/>
        <a:lstStyle/>
        <a:p>
          <a:r>
            <a:rPr lang="fr-FR" b="1"/>
            <a:t>Phase 1 – Consolidation européenne (2025–2026)</a:t>
          </a:r>
          <a:endParaRPr lang="en-US"/>
        </a:p>
      </dgm:t>
    </dgm:pt>
    <dgm:pt modelId="{0AC6D89A-2DFF-45F2-89A4-6B073164294C}" type="parTrans" cxnId="{0262C45F-8B15-4200-9086-5CFA388761C3}">
      <dgm:prSet/>
      <dgm:spPr/>
      <dgm:t>
        <a:bodyPr/>
        <a:lstStyle/>
        <a:p>
          <a:endParaRPr lang="en-US"/>
        </a:p>
      </dgm:t>
    </dgm:pt>
    <dgm:pt modelId="{116EC9D4-CC79-43DC-8E90-F32D00025615}" type="sibTrans" cxnId="{0262C45F-8B15-4200-9086-5CFA388761C3}">
      <dgm:prSet/>
      <dgm:spPr/>
      <dgm:t>
        <a:bodyPr/>
        <a:lstStyle/>
        <a:p>
          <a:endParaRPr lang="en-US"/>
        </a:p>
      </dgm:t>
    </dgm:pt>
    <dgm:pt modelId="{09A21A19-EC35-45DF-AA6F-728E2BA8196C}">
      <dgm:prSet/>
      <dgm:spPr/>
      <dgm:t>
        <a:bodyPr/>
        <a:lstStyle/>
        <a:p>
          <a:r>
            <a:rPr lang="fr-FR"/>
            <a:t>Cibler en priorité les marchés proches : </a:t>
          </a:r>
          <a:r>
            <a:rPr lang="fr-FR" b="1"/>
            <a:t>Belgique, Pays-Bas, Autriche, Suisse</a:t>
          </a:r>
          <a:r>
            <a:rPr lang="fr-FR"/>
            <a:t>, avec un positionnement bio premium et traçable.</a:t>
          </a:r>
          <a:endParaRPr lang="en-US"/>
        </a:p>
      </dgm:t>
    </dgm:pt>
    <dgm:pt modelId="{92E02B76-2ADB-473D-9E6F-9BCA3DF54191}" type="parTrans" cxnId="{703E7CD8-21A2-42D5-88BB-9A456338D474}">
      <dgm:prSet/>
      <dgm:spPr/>
      <dgm:t>
        <a:bodyPr/>
        <a:lstStyle/>
        <a:p>
          <a:endParaRPr lang="en-US"/>
        </a:p>
      </dgm:t>
    </dgm:pt>
    <dgm:pt modelId="{1876A750-BC7F-4B20-A947-ABF4A611BD3C}" type="sibTrans" cxnId="{703E7CD8-21A2-42D5-88BB-9A456338D474}">
      <dgm:prSet/>
      <dgm:spPr/>
      <dgm:t>
        <a:bodyPr/>
        <a:lstStyle/>
        <a:p>
          <a:endParaRPr lang="en-US"/>
        </a:p>
      </dgm:t>
    </dgm:pt>
    <dgm:pt modelId="{5E00A17F-243E-4A0A-A11E-074E66F0CBA7}">
      <dgm:prSet/>
      <dgm:spPr/>
      <dgm:t>
        <a:bodyPr/>
        <a:lstStyle/>
        <a:p>
          <a:r>
            <a:rPr lang="fr-FR" b="1"/>
            <a:t>Phase 2 – Extension sélective (2026–2027)</a:t>
          </a:r>
          <a:endParaRPr lang="en-US"/>
        </a:p>
      </dgm:t>
    </dgm:pt>
    <dgm:pt modelId="{E7D9104A-D204-4CB1-A27F-B24A112B815F}" type="parTrans" cxnId="{E218D3A1-2623-49DA-AD3E-D83D4863B18D}">
      <dgm:prSet/>
      <dgm:spPr/>
      <dgm:t>
        <a:bodyPr/>
        <a:lstStyle/>
        <a:p>
          <a:endParaRPr lang="en-US"/>
        </a:p>
      </dgm:t>
    </dgm:pt>
    <dgm:pt modelId="{50F733B9-8E05-4C5D-9D96-6D2DC64B86DA}" type="sibTrans" cxnId="{E218D3A1-2623-49DA-AD3E-D83D4863B18D}">
      <dgm:prSet/>
      <dgm:spPr/>
      <dgm:t>
        <a:bodyPr/>
        <a:lstStyle/>
        <a:p>
          <a:endParaRPr lang="en-US"/>
        </a:p>
      </dgm:t>
    </dgm:pt>
    <dgm:pt modelId="{8F6565C8-62A9-4E87-8859-C4E515812A3A}">
      <dgm:prSet/>
      <dgm:spPr/>
      <dgm:t>
        <a:bodyPr/>
        <a:lstStyle/>
        <a:p>
          <a:r>
            <a:rPr lang="fr-FR"/>
            <a:t>Étendre progressivement vers les pays nordiques : </a:t>
          </a:r>
          <a:r>
            <a:rPr lang="fr-FR" b="1"/>
            <a:t>Suède, Finlande, Danemark</a:t>
          </a:r>
          <a:r>
            <a:rPr lang="fr-FR"/>
            <a:t>, déjà sensibles aux produits responsables.</a:t>
          </a:r>
          <a:endParaRPr lang="en-US"/>
        </a:p>
      </dgm:t>
    </dgm:pt>
    <dgm:pt modelId="{EE0DCC2E-ADA7-40B9-9D53-A7129DA79578}" type="parTrans" cxnId="{CFFD0209-71C4-4E57-A29C-4929519B5FB4}">
      <dgm:prSet/>
      <dgm:spPr/>
      <dgm:t>
        <a:bodyPr/>
        <a:lstStyle/>
        <a:p>
          <a:endParaRPr lang="en-US"/>
        </a:p>
      </dgm:t>
    </dgm:pt>
    <dgm:pt modelId="{ECAA21F5-C761-44FF-8E25-3EE558B9568E}" type="sibTrans" cxnId="{CFFD0209-71C4-4E57-A29C-4929519B5FB4}">
      <dgm:prSet/>
      <dgm:spPr/>
      <dgm:t>
        <a:bodyPr/>
        <a:lstStyle/>
        <a:p>
          <a:endParaRPr lang="en-US"/>
        </a:p>
      </dgm:t>
    </dgm:pt>
    <dgm:pt modelId="{CB3C76E4-C807-4EBE-A301-2C84BC389D9C}">
      <dgm:prSet/>
      <dgm:spPr/>
      <dgm:t>
        <a:bodyPr/>
        <a:lstStyle/>
        <a:p>
          <a:r>
            <a:rPr lang="fr-FR" b="1"/>
            <a:t>Phase 3 – Marchés d’opportunité (moyen terme)</a:t>
          </a:r>
          <a:endParaRPr lang="en-US"/>
        </a:p>
      </dgm:t>
    </dgm:pt>
    <dgm:pt modelId="{6589DD23-73A5-442F-8B71-3C3BD8707B87}" type="parTrans" cxnId="{838F9FAD-A872-4022-AD50-00CC375DA37D}">
      <dgm:prSet/>
      <dgm:spPr/>
      <dgm:t>
        <a:bodyPr/>
        <a:lstStyle/>
        <a:p>
          <a:endParaRPr lang="en-US"/>
        </a:p>
      </dgm:t>
    </dgm:pt>
    <dgm:pt modelId="{1B00DCAB-C29F-428C-8DAF-F4EAA9529530}" type="sibTrans" cxnId="{838F9FAD-A872-4022-AD50-00CC375DA37D}">
      <dgm:prSet/>
      <dgm:spPr/>
      <dgm:t>
        <a:bodyPr/>
        <a:lstStyle/>
        <a:p>
          <a:endParaRPr lang="en-US"/>
        </a:p>
      </dgm:t>
    </dgm:pt>
    <dgm:pt modelId="{CB19D783-76FF-46C3-B2EB-68F9B57E9977}">
      <dgm:prSet/>
      <dgm:spPr/>
      <dgm:t>
        <a:bodyPr/>
        <a:lstStyle/>
        <a:p>
          <a:r>
            <a:rPr lang="fr-FR"/>
            <a:t>Explorer les marchés lointains mais porteurs : </a:t>
          </a:r>
          <a:r>
            <a:rPr lang="fr-FR" b="1"/>
            <a:t>Australie, Nouvelle-Zélande, Émirats arabes unis</a:t>
          </a:r>
          <a:r>
            <a:rPr lang="fr-FR"/>
            <a:t>, via partenariats locaux.</a:t>
          </a:r>
          <a:endParaRPr lang="en-US"/>
        </a:p>
      </dgm:t>
    </dgm:pt>
    <dgm:pt modelId="{6C47C897-7DC7-4EDB-95EC-116922B8D659}" type="parTrans" cxnId="{1F14E36E-C84D-4BC8-8B37-9314FDB27A20}">
      <dgm:prSet/>
      <dgm:spPr/>
      <dgm:t>
        <a:bodyPr/>
        <a:lstStyle/>
        <a:p>
          <a:endParaRPr lang="en-US"/>
        </a:p>
      </dgm:t>
    </dgm:pt>
    <dgm:pt modelId="{AD19B86B-B085-4CBA-807B-FEB67FD9A5D1}" type="sibTrans" cxnId="{1F14E36E-C84D-4BC8-8B37-9314FDB27A20}">
      <dgm:prSet/>
      <dgm:spPr/>
      <dgm:t>
        <a:bodyPr/>
        <a:lstStyle/>
        <a:p>
          <a:endParaRPr lang="en-US"/>
        </a:p>
      </dgm:t>
    </dgm:pt>
    <dgm:pt modelId="{80537B47-DBA3-DB43-AEE8-F8870B650471}" type="pres">
      <dgm:prSet presAssocID="{26C798E5-22FD-4BC2-B6E1-135DA995DCE6}" presName="CompostProcess" presStyleCnt="0">
        <dgm:presLayoutVars>
          <dgm:dir/>
          <dgm:resizeHandles val="exact"/>
        </dgm:presLayoutVars>
      </dgm:prSet>
      <dgm:spPr/>
    </dgm:pt>
    <dgm:pt modelId="{78B644E4-2CA5-B54D-90E1-31664D862E8C}" type="pres">
      <dgm:prSet presAssocID="{26C798E5-22FD-4BC2-B6E1-135DA995DCE6}" presName="arrow" presStyleLbl="bgShp" presStyleIdx="0" presStyleCnt="1"/>
      <dgm:spPr/>
    </dgm:pt>
    <dgm:pt modelId="{61351E34-0E89-9547-BCC5-E2D5CDC1362C}" type="pres">
      <dgm:prSet presAssocID="{26C798E5-22FD-4BC2-B6E1-135DA995DCE6}" presName="linearProcess" presStyleCnt="0"/>
      <dgm:spPr/>
    </dgm:pt>
    <dgm:pt modelId="{C1E13D40-25D9-9A4D-825B-9D84728ECC36}" type="pres">
      <dgm:prSet presAssocID="{8FEAB21C-D26E-4F19-B1D2-5BE0C6C316B3}" presName="textNode" presStyleLbl="node1" presStyleIdx="0" presStyleCnt="6">
        <dgm:presLayoutVars>
          <dgm:bulletEnabled val="1"/>
        </dgm:presLayoutVars>
      </dgm:prSet>
      <dgm:spPr/>
    </dgm:pt>
    <dgm:pt modelId="{87FCA8E5-CC86-B54B-969A-969078219DA0}" type="pres">
      <dgm:prSet presAssocID="{116EC9D4-CC79-43DC-8E90-F32D00025615}" presName="sibTrans" presStyleCnt="0"/>
      <dgm:spPr/>
    </dgm:pt>
    <dgm:pt modelId="{606EEE84-055B-2243-823E-4740DC59854F}" type="pres">
      <dgm:prSet presAssocID="{09A21A19-EC35-45DF-AA6F-728E2BA8196C}" presName="textNode" presStyleLbl="node1" presStyleIdx="1" presStyleCnt="6">
        <dgm:presLayoutVars>
          <dgm:bulletEnabled val="1"/>
        </dgm:presLayoutVars>
      </dgm:prSet>
      <dgm:spPr/>
    </dgm:pt>
    <dgm:pt modelId="{2353E33B-71B2-C54C-8C62-D2DCF778AB6B}" type="pres">
      <dgm:prSet presAssocID="{1876A750-BC7F-4B20-A947-ABF4A611BD3C}" presName="sibTrans" presStyleCnt="0"/>
      <dgm:spPr/>
    </dgm:pt>
    <dgm:pt modelId="{5918A69C-B77B-1D4F-9F8B-7E8D1AD94B21}" type="pres">
      <dgm:prSet presAssocID="{5E00A17F-243E-4A0A-A11E-074E66F0CBA7}" presName="textNode" presStyleLbl="node1" presStyleIdx="2" presStyleCnt="6">
        <dgm:presLayoutVars>
          <dgm:bulletEnabled val="1"/>
        </dgm:presLayoutVars>
      </dgm:prSet>
      <dgm:spPr/>
    </dgm:pt>
    <dgm:pt modelId="{8D3E8D6F-E486-4C44-BD41-9C3F10981E14}" type="pres">
      <dgm:prSet presAssocID="{50F733B9-8E05-4C5D-9D96-6D2DC64B86DA}" presName="sibTrans" presStyleCnt="0"/>
      <dgm:spPr/>
    </dgm:pt>
    <dgm:pt modelId="{82528B8F-2550-D84F-A0E7-9780EFF3115A}" type="pres">
      <dgm:prSet presAssocID="{8F6565C8-62A9-4E87-8859-C4E515812A3A}" presName="textNode" presStyleLbl="node1" presStyleIdx="3" presStyleCnt="6">
        <dgm:presLayoutVars>
          <dgm:bulletEnabled val="1"/>
        </dgm:presLayoutVars>
      </dgm:prSet>
      <dgm:spPr/>
    </dgm:pt>
    <dgm:pt modelId="{FB60A0EE-3CF9-A142-B3FE-745CA0112CE0}" type="pres">
      <dgm:prSet presAssocID="{ECAA21F5-C761-44FF-8E25-3EE558B9568E}" presName="sibTrans" presStyleCnt="0"/>
      <dgm:spPr/>
    </dgm:pt>
    <dgm:pt modelId="{DCF7E6F3-FE59-4144-88EB-D91E7A86189C}" type="pres">
      <dgm:prSet presAssocID="{CB3C76E4-C807-4EBE-A301-2C84BC389D9C}" presName="textNode" presStyleLbl="node1" presStyleIdx="4" presStyleCnt="6">
        <dgm:presLayoutVars>
          <dgm:bulletEnabled val="1"/>
        </dgm:presLayoutVars>
      </dgm:prSet>
      <dgm:spPr/>
    </dgm:pt>
    <dgm:pt modelId="{DF01E3D8-F45A-6149-B659-EFE0B1F4FFBD}" type="pres">
      <dgm:prSet presAssocID="{1B00DCAB-C29F-428C-8DAF-F4EAA9529530}" presName="sibTrans" presStyleCnt="0"/>
      <dgm:spPr/>
    </dgm:pt>
    <dgm:pt modelId="{F51D7643-E9D6-0D41-ADBC-8B695D70DD0E}" type="pres">
      <dgm:prSet presAssocID="{CB19D783-76FF-46C3-B2EB-68F9B57E9977}" presName="textNode" presStyleLbl="node1" presStyleIdx="5" presStyleCnt="6">
        <dgm:presLayoutVars>
          <dgm:bulletEnabled val="1"/>
        </dgm:presLayoutVars>
      </dgm:prSet>
      <dgm:spPr/>
    </dgm:pt>
  </dgm:ptLst>
  <dgm:cxnLst>
    <dgm:cxn modelId="{CFFD0209-71C4-4E57-A29C-4929519B5FB4}" srcId="{26C798E5-22FD-4BC2-B6E1-135DA995DCE6}" destId="{8F6565C8-62A9-4E87-8859-C4E515812A3A}" srcOrd="3" destOrd="0" parTransId="{EE0DCC2E-ADA7-40B9-9D53-A7129DA79578}" sibTransId="{ECAA21F5-C761-44FF-8E25-3EE558B9568E}"/>
    <dgm:cxn modelId="{0262C45F-8B15-4200-9086-5CFA388761C3}" srcId="{26C798E5-22FD-4BC2-B6E1-135DA995DCE6}" destId="{8FEAB21C-D26E-4F19-B1D2-5BE0C6C316B3}" srcOrd="0" destOrd="0" parTransId="{0AC6D89A-2DFF-45F2-89A4-6B073164294C}" sibTransId="{116EC9D4-CC79-43DC-8E90-F32D00025615}"/>
    <dgm:cxn modelId="{EC780C67-9FC3-E040-ADE1-170BBC6E5852}" type="presOf" srcId="{09A21A19-EC35-45DF-AA6F-728E2BA8196C}" destId="{606EEE84-055B-2243-823E-4740DC59854F}" srcOrd="0" destOrd="0" presId="urn:microsoft.com/office/officeart/2005/8/layout/hProcess9"/>
    <dgm:cxn modelId="{1F14E36E-C84D-4BC8-8B37-9314FDB27A20}" srcId="{26C798E5-22FD-4BC2-B6E1-135DA995DCE6}" destId="{CB19D783-76FF-46C3-B2EB-68F9B57E9977}" srcOrd="5" destOrd="0" parTransId="{6C47C897-7DC7-4EDB-95EC-116922B8D659}" sibTransId="{AD19B86B-B085-4CBA-807B-FEB67FD9A5D1}"/>
    <dgm:cxn modelId="{C561AE93-6A45-E245-83DF-8A512D055869}" type="presOf" srcId="{8FEAB21C-D26E-4F19-B1D2-5BE0C6C316B3}" destId="{C1E13D40-25D9-9A4D-825B-9D84728ECC36}" srcOrd="0" destOrd="0" presId="urn:microsoft.com/office/officeart/2005/8/layout/hProcess9"/>
    <dgm:cxn modelId="{1DFFB69D-8BDF-504C-B0B3-AD925A541EE5}" type="presOf" srcId="{CB3C76E4-C807-4EBE-A301-2C84BC389D9C}" destId="{DCF7E6F3-FE59-4144-88EB-D91E7A86189C}" srcOrd="0" destOrd="0" presId="urn:microsoft.com/office/officeart/2005/8/layout/hProcess9"/>
    <dgm:cxn modelId="{E218D3A1-2623-49DA-AD3E-D83D4863B18D}" srcId="{26C798E5-22FD-4BC2-B6E1-135DA995DCE6}" destId="{5E00A17F-243E-4A0A-A11E-074E66F0CBA7}" srcOrd="2" destOrd="0" parTransId="{E7D9104A-D204-4CB1-A27F-B24A112B815F}" sibTransId="{50F733B9-8E05-4C5D-9D96-6D2DC64B86DA}"/>
    <dgm:cxn modelId="{838F9FAD-A872-4022-AD50-00CC375DA37D}" srcId="{26C798E5-22FD-4BC2-B6E1-135DA995DCE6}" destId="{CB3C76E4-C807-4EBE-A301-2C84BC389D9C}" srcOrd="4" destOrd="0" parTransId="{6589DD23-73A5-442F-8B71-3C3BD8707B87}" sibTransId="{1B00DCAB-C29F-428C-8DAF-F4EAA9529530}"/>
    <dgm:cxn modelId="{FB51A1B6-20D3-C446-A544-F841E24976BC}" type="presOf" srcId="{CB19D783-76FF-46C3-B2EB-68F9B57E9977}" destId="{F51D7643-E9D6-0D41-ADBC-8B695D70DD0E}" srcOrd="0" destOrd="0" presId="urn:microsoft.com/office/officeart/2005/8/layout/hProcess9"/>
    <dgm:cxn modelId="{47A4B8B8-B1E6-034F-8415-72B7CC97CFC7}" type="presOf" srcId="{5E00A17F-243E-4A0A-A11E-074E66F0CBA7}" destId="{5918A69C-B77B-1D4F-9F8B-7E8D1AD94B21}" srcOrd="0" destOrd="0" presId="urn:microsoft.com/office/officeart/2005/8/layout/hProcess9"/>
    <dgm:cxn modelId="{BC5DEFBF-C757-9D41-961F-005F415B6F72}" type="presOf" srcId="{26C798E5-22FD-4BC2-B6E1-135DA995DCE6}" destId="{80537B47-DBA3-DB43-AEE8-F8870B650471}" srcOrd="0" destOrd="0" presId="urn:microsoft.com/office/officeart/2005/8/layout/hProcess9"/>
    <dgm:cxn modelId="{703E7CD8-21A2-42D5-88BB-9A456338D474}" srcId="{26C798E5-22FD-4BC2-B6E1-135DA995DCE6}" destId="{09A21A19-EC35-45DF-AA6F-728E2BA8196C}" srcOrd="1" destOrd="0" parTransId="{92E02B76-2ADB-473D-9E6F-9BCA3DF54191}" sibTransId="{1876A750-BC7F-4B20-A947-ABF4A611BD3C}"/>
    <dgm:cxn modelId="{784845DD-1168-5442-90D1-8EF610ED6344}" type="presOf" srcId="{8F6565C8-62A9-4E87-8859-C4E515812A3A}" destId="{82528B8F-2550-D84F-A0E7-9780EFF3115A}" srcOrd="0" destOrd="0" presId="urn:microsoft.com/office/officeart/2005/8/layout/hProcess9"/>
    <dgm:cxn modelId="{21C3BFDD-54E6-A147-B3BF-D1B556688632}" type="presParOf" srcId="{80537B47-DBA3-DB43-AEE8-F8870B650471}" destId="{78B644E4-2CA5-B54D-90E1-31664D862E8C}" srcOrd="0" destOrd="0" presId="urn:microsoft.com/office/officeart/2005/8/layout/hProcess9"/>
    <dgm:cxn modelId="{37C64C33-626A-804C-952B-052EDA940388}" type="presParOf" srcId="{80537B47-DBA3-DB43-AEE8-F8870B650471}" destId="{61351E34-0E89-9547-BCC5-E2D5CDC1362C}" srcOrd="1" destOrd="0" presId="urn:microsoft.com/office/officeart/2005/8/layout/hProcess9"/>
    <dgm:cxn modelId="{D77D067E-7B14-C14C-8D87-800D1630A4B3}" type="presParOf" srcId="{61351E34-0E89-9547-BCC5-E2D5CDC1362C}" destId="{C1E13D40-25D9-9A4D-825B-9D84728ECC36}" srcOrd="0" destOrd="0" presId="urn:microsoft.com/office/officeart/2005/8/layout/hProcess9"/>
    <dgm:cxn modelId="{8F003A2E-67A5-134C-8EA8-0F0CE90EF900}" type="presParOf" srcId="{61351E34-0E89-9547-BCC5-E2D5CDC1362C}" destId="{87FCA8E5-CC86-B54B-969A-969078219DA0}" srcOrd="1" destOrd="0" presId="urn:microsoft.com/office/officeart/2005/8/layout/hProcess9"/>
    <dgm:cxn modelId="{8F7236DB-267C-2D42-BB6B-684E2D522C12}" type="presParOf" srcId="{61351E34-0E89-9547-BCC5-E2D5CDC1362C}" destId="{606EEE84-055B-2243-823E-4740DC59854F}" srcOrd="2" destOrd="0" presId="urn:microsoft.com/office/officeart/2005/8/layout/hProcess9"/>
    <dgm:cxn modelId="{565B9454-2FD1-A242-8330-EFCB52D44E8D}" type="presParOf" srcId="{61351E34-0E89-9547-BCC5-E2D5CDC1362C}" destId="{2353E33B-71B2-C54C-8C62-D2DCF778AB6B}" srcOrd="3" destOrd="0" presId="urn:microsoft.com/office/officeart/2005/8/layout/hProcess9"/>
    <dgm:cxn modelId="{8EC742E2-202F-BB4C-81ED-D5088C86EDB9}" type="presParOf" srcId="{61351E34-0E89-9547-BCC5-E2D5CDC1362C}" destId="{5918A69C-B77B-1D4F-9F8B-7E8D1AD94B21}" srcOrd="4" destOrd="0" presId="urn:microsoft.com/office/officeart/2005/8/layout/hProcess9"/>
    <dgm:cxn modelId="{8E597327-67B7-634D-B579-2D8F6431D4B4}" type="presParOf" srcId="{61351E34-0E89-9547-BCC5-E2D5CDC1362C}" destId="{8D3E8D6F-E486-4C44-BD41-9C3F10981E14}" srcOrd="5" destOrd="0" presId="urn:microsoft.com/office/officeart/2005/8/layout/hProcess9"/>
    <dgm:cxn modelId="{58790A6D-0AFB-5F4D-83DF-BCE99D3BA0FD}" type="presParOf" srcId="{61351E34-0E89-9547-BCC5-E2D5CDC1362C}" destId="{82528B8F-2550-D84F-A0E7-9780EFF3115A}" srcOrd="6" destOrd="0" presId="urn:microsoft.com/office/officeart/2005/8/layout/hProcess9"/>
    <dgm:cxn modelId="{EB409EC3-8E24-DE45-88A3-89017E51FA31}" type="presParOf" srcId="{61351E34-0E89-9547-BCC5-E2D5CDC1362C}" destId="{FB60A0EE-3CF9-A142-B3FE-745CA0112CE0}" srcOrd="7" destOrd="0" presId="urn:microsoft.com/office/officeart/2005/8/layout/hProcess9"/>
    <dgm:cxn modelId="{204F3273-888F-1043-8FD1-853F0320B2B3}" type="presParOf" srcId="{61351E34-0E89-9547-BCC5-E2D5CDC1362C}" destId="{DCF7E6F3-FE59-4144-88EB-D91E7A86189C}" srcOrd="8" destOrd="0" presId="urn:microsoft.com/office/officeart/2005/8/layout/hProcess9"/>
    <dgm:cxn modelId="{9F677517-33AF-9B4F-B0C2-72AFA367E927}" type="presParOf" srcId="{61351E34-0E89-9547-BCC5-E2D5CDC1362C}" destId="{DF01E3D8-F45A-6149-B659-EFE0B1F4FFBD}" srcOrd="9" destOrd="0" presId="urn:microsoft.com/office/officeart/2005/8/layout/hProcess9"/>
    <dgm:cxn modelId="{56FE3EC0-F905-9243-9DD2-75D562889B56}" type="presParOf" srcId="{61351E34-0E89-9547-BCC5-E2D5CDC1362C}" destId="{F51D7643-E9D6-0D41-ADBC-8B695D70DD0E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4DC82E-4B1F-0140-A2E1-44826BB57D19}">
      <dsp:nvSpPr>
        <dsp:cNvPr id="0" name=""/>
        <dsp:cNvSpPr/>
      </dsp:nvSpPr>
      <dsp:spPr>
        <a:xfrm>
          <a:off x="0" y="3589738"/>
          <a:ext cx="7536203" cy="117823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/>
            <a:t>La démarche repose sur une étude quantitative à l’échelle mondiale, combinant plusieurs sources de données fiables (FAO, Banque mondiale, indices politiques).</a:t>
          </a:r>
          <a:endParaRPr lang="en-US" sz="1600" kern="1200"/>
        </a:p>
      </dsp:txBody>
      <dsp:txXfrm>
        <a:off x="0" y="3589738"/>
        <a:ext cx="7536203" cy="1178232"/>
      </dsp:txXfrm>
    </dsp:sp>
    <dsp:sp modelId="{D5D3E2E9-C38E-024B-8F96-C1B58D7C712D}">
      <dsp:nvSpPr>
        <dsp:cNvPr id="0" name=""/>
        <dsp:cNvSpPr/>
      </dsp:nvSpPr>
      <dsp:spPr>
        <a:xfrm rot="10800000">
          <a:off x="0" y="1795290"/>
          <a:ext cx="7536203" cy="1812121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/>
            <a:t>Objectif de l’analyse : </a:t>
          </a:r>
          <a:r>
            <a:rPr lang="fr-FR" sz="1600" b="1" kern="1200"/>
            <a:t>identifier les pays présentant le plus fort potentiel d’importation de volaille bio</a:t>
          </a:r>
          <a:r>
            <a:rPr lang="fr-FR" sz="1600" kern="1200"/>
            <a:t>, en s’appuyant sur une analyse de données économiques, démographiques et alimentaires.</a:t>
          </a:r>
          <a:br>
            <a:rPr lang="fr-FR" sz="1600" kern="1200"/>
          </a:br>
          <a:endParaRPr lang="en-US" sz="1600" kern="1200"/>
        </a:p>
      </dsp:txBody>
      <dsp:txXfrm rot="10800000">
        <a:off x="0" y="1795290"/>
        <a:ext cx="7536203" cy="1177462"/>
      </dsp:txXfrm>
    </dsp:sp>
    <dsp:sp modelId="{66B36380-0160-E840-8FC4-96EBC3AF1840}">
      <dsp:nvSpPr>
        <dsp:cNvPr id="0" name=""/>
        <dsp:cNvSpPr/>
      </dsp:nvSpPr>
      <dsp:spPr>
        <a:xfrm rot="10800000">
          <a:off x="0" y="842"/>
          <a:ext cx="7536203" cy="1812121"/>
        </a:xfrm>
        <a:prstGeom prst="upArrowCallou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/>
            <a:t>La Poule qui Chante</a:t>
          </a:r>
          <a:r>
            <a:rPr lang="fr-FR" sz="1600" kern="1200"/>
            <a:t>, spécialisée dans la volaille bio en France, souhaite évaluer les opportunités d’expansion à l’international.</a:t>
          </a:r>
          <a:br>
            <a:rPr lang="fr-FR" sz="1600" kern="1200"/>
          </a:br>
          <a:endParaRPr lang="en-US" sz="1600" kern="1200"/>
        </a:p>
      </dsp:txBody>
      <dsp:txXfrm rot="10800000">
        <a:off x="0" y="842"/>
        <a:ext cx="7536203" cy="11774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24E31D-4835-AB47-951B-D2547D50BB26}">
      <dsp:nvSpPr>
        <dsp:cNvPr id="0" name=""/>
        <dsp:cNvSpPr/>
      </dsp:nvSpPr>
      <dsp:spPr>
        <a:xfrm>
          <a:off x="2595480" y="566812"/>
          <a:ext cx="4361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36156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01889" y="610196"/>
        <a:ext cx="23337" cy="4672"/>
      </dsp:txXfrm>
    </dsp:sp>
    <dsp:sp modelId="{5F05FC5E-8957-6D46-8F10-64C697205863}">
      <dsp:nvSpPr>
        <dsp:cNvPr id="0" name=""/>
        <dsp:cNvSpPr/>
      </dsp:nvSpPr>
      <dsp:spPr>
        <a:xfrm>
          <a:off x="567905" y="3720"/>
          <a:ext cx="2029374" cy="12176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441" tIns="104381" rIns="99441" bIns="104381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/>
            <a:t>Pour répondre à la problématique, nous avons suivi une démarche en trois grandes étapes :</a:t>
          </a:r>
          <a:endParaRPr lang="en-US" sz="1200" kern="1200"/>
        </a:p>
      </dsp:txBody>
      <dsp:txXfrm>
        <a:off x="567905" y="3720"/>
        <a:ext cx="2029374" cy="1217624"/>
      </dsp:txXfrm>
    </dsp:sp>
    <dsp:sp modelId="{F980709B-ACD9-6543-85AE-CF62409480A3}">
      <dsp:nvSpPr>
        <dsp:cNvPr id="0" name=""/>
        <dsp:cNvSpPr/>
      </dsp:nvSpPr>
      <dsp:spPr>
        <a:xfrm>
          <a:off x="5091611" y="566812"/>
          <a:ext cx="4361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36156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98020" y="610196"/>
        <a:ext cx="23337" cy="4672"/>
      </dsp:txXfrm>
    </dsp:sp>
    <dsp:sp modelId="{D1B63B24-A5D5-AD44-B46F-2472AFA8BAB6}">
      <dsp:nvSpPr>
        <dsp:cNvPr id="0" name=""/>
        <dsp:cNvSpPr/>
      </dsp:nvSpPr>
      <dsp:spPr>
        <a:xfrm>
          <a:off x="3064036" y="3720"/>
          <a:ext cx="2029374" cy="12176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441" tIns="104381" rIns="99441" bIns="104381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b="1" kern="1200"/>
            <a:t>Collecte des données</a:t>
          </a:r>
          <a:endParaRPr lang="en-US" sz="1200" kern="1200"/>
        </a:p>
      </dsp:txBody>
      <dsp:txXfrm>
        <a:off x="3064036" y="3720"/>
        <a:ext cx="2029374" cy="1217624"/>
      </dsp:txXfrm>
    </dsp:sp>
    <dsp:sp modelId="{D1B72C55-6292-5A40-8F06-EAD8B307739A}">
      <dsp:nvSpPr>
        <dsp:cNvPr id="0" name=""/>
        <dsp:cNvSpPr/>
      </dsp:nvSpPr>
      <dsp:spPr>
        <a:xfrm>
          <a:off x="7587742" y="566812"/>
          <a:ext cx="4361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36156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794151" y="610196"/>
        <a:ext cx="23337" cy="4672"/>
      </dsp:txXfrm>
    </dsp:sp>
    <dsp:sp modelId="{E8400F4A-FE0A-4B45-9B2A-D944A5C4E964}">
      <dsp:nvSpPr>
        <dsp:cNvPr id="0" name=""/>
        <dsp:cNvSpPr/>
      </dsp:nvSpPr>
      <dsp:spPr>
        <a:xfrm>
          <a:off x="5560167" y="3720"/>
          <a:ext cx="2029374" cy="12176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441" tIns="104381" rIns="99441" bIns="104381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/>
            <a:t>Données issues de la </a:t>
          </a:r>
          <a:r>
            <a:rPr lang="fr-FR" sz="1200" b="1" kern="1200"/>
            <a:t>FAO</a:t>
          </a:r>
          <a:r>
            <a:rPr lang="fr-FR" sz="1200" kern="1200"/>
            <a:t> (production, importations, exportations, consommation de volaille).</a:t>
          </a:r>
          <a:endParaRPr lang="en-US" sz="1200" kern="1200"/>
        </a:p>
      </dsp:txBody>
      <dsp:txXfrm>
        <a:off x="5560167" y="3720"/>
        <a:ext cx="2029374" cy="1217624"/>
      </dsp:txXfrm>
    </dsp:sp>
    <dsp:sp modelId="{893E7472-6905-954C-B189-F7D8619059C4}">
      <dsp:nvSpPr>
        <dsp:cNvPr id="0" name=""/>
        <dsp:cNvSpPr/>
      </dsp:nvSpPr>
      <dsp:spPr>
        <a:xfrm>
          <a:off x="1582592" y="1219545"/>
          <a:ext cx="7488393" cy="436156"/>
        </a:xfrm>
        <a:custGeom>
          <a:avLst/>
          <a:gdLst/>
          <a:ahLst/>
          <a:cxnLst/>
          <a:rect l="0" t="0" r="0" b="0"/>
          <a:pathLst>
            <a:path>
              <a:moveTo>
                <a:pt x="7488393" y="0"/>
              </a:moveTo>
              <a:lnTo>
                <a:pt x="7488393" y="235178"/>
              </a:lnTo>
              <a:lnTo>
                <a:pt x="0" y="235178"/>
              </a:lnTo>
              <a:lnTo>
                <a:pt x="0" y="436156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139216" y="1435287"/>
        <a:ext cx="375146" cy="4672"/>
      </dsp:txXfrm>
    </dsp:sp>
    <dsp:sp modelId="{11EB99A4-D4BE-7F4C-B773-F5BC80D8116C}">
      <dsp:nvSpPr>
        <dsp:cNvPr id="0" name=""/>
        <dsp:cNvSpPr/>
      </dsp:nvSpPr>
      <dsp:spPr>
        <a:xfrm>
          <a:off x="8056298" y="3720"/>
          <a:ext cx="2029374" cy="12176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441" tIns="104381" rIns="99441" bIns="104381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/>
            <a:t>Données économiques et démographiques de la </a:t>
          </a:r>
          <a:r>
            <a:rPr lang="fr-FR" sz="1200" b="1" kern="1200"/>
            <a:t>Banque mondiale</a:t>
          </a:r>
          <a:r>
            <a:rPr lang="fr-FR" sz="1200" kern="1200"/>
            <a:t> (PIB, population, urbanisation, stabilité politique).</a:t>
          </a:r>
          <a:endParaRPr lang="en-US" sz="1200" kern="1200"/>
        </a:p>
      </dsp:txBody>
      <dsp:txXfrm>
        <a:off x="8056298" y="3720"/>
        <a:ext cx="2029374" cy="1217624"/>
      </dsp:txXfrm>
    </dsp:sp>
    <dsp:sp modelId="{287931CD-C7D7-6B4C-993D-6E0586EF8AA5}">
      <dsp:nvSpPr>
        <dsp:cNvPr id="0" name=""/>
        <dsp:cNvSpPr/>
      </dsp:nvSpPr>
      <dsp:spPr>
        <a:xfrm>
          <a:off x="2595480" y="2251194"/>
          <a:ext cx="4361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36156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01889" y="2294577"/>
        <a:ext cx="23337" cy="4672"/>
      </dsp:txXfrm>
    </dsp:sp>
    <dsp:sp modelId="{3CF32B66-33A7-9D42-BD36-0AAABB56CCF4}">
      <dsp:nvSpPr>
        <dsp:cNvPr id="0" name=""/>
        <dsp:cNvSpPr/>
      </dsp:nvSpPr>
      <dsp:spPr>
        <a:xfrm>
          <a:off x="567905" y="1688101"/>
          <a:ext cx="2029374" cy="12176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441" tIns="104381" rIns="99441" bIns="104381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b="1" kern="1200"/>
            <a:t>Nettoyage et fiabilisation</a:t>
          </a:r>
          <a:endParaRPr lang="en-US" sz="1200" kern="1200"/>
        </a:p>
      </dsp:txBody>
      <dsp:txXfrm>
        <a:off x="567905" y="1688101"/>
        <a:ext cx="2029374" cy="1217624"/>
      </dsp:txXfrm>
    </dsp:sp>
    <dsp:sp modelId="{D870C779-09D7-244C-A0B4-328D11AE29F4}">
      <dsp:nvSpPr>
        <dsp:cNvPr id="0" name=""/>
        <dsp:cNvSpPr/>
      </dsp:nvSpPr>
      <dsp:spPr>
        <a:xfrm>
          <a:off x="5091611" y="2251194"/>
          <a:ext cx="4361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36156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98020" y="2294577"/>
        <a:ext cx="23337" cy="4672"/>
      </dsp:txXfrm>
    </dsp:sp>
    <dsp:sp modelId="{5764C4D2-8557-654E-B6C5-763166FA5EA6}">
      <dsp:nvSpPr>
        <dsp:cNvPr id="0" name=""/>
        <dsp:cNvSpPr/>
      </dsp:nvSpPr>
      <dsp:spPr>
        <a:xfrm>
          <a:off x="3064036" y="1688101"/>
          <a:ext cx="2029374" cy="12176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441" tIns="104381" rIns="99441" bIns="104381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/>
            <a:t>Vérification des unités, gestion des valeurs manquantes et harmonisation des pays.</a:t>
          </a:r>
          <a:endParaRPr lang="en-US" sz="1200" kern="1200"/>
        </a:p>
      </dsp:txBody>
      <dsp:txXfrm>
        <a:off x="3064036" y="1688101"/>
        <a:ext cx="2029374" cy="1217624"/>
      </dsp:txXfrm>
    </dsp:sp>
    <dsp:sp modelId="{68105A41-F9F4-7440-89CF-919CC93D593A}">
      <dsp:nvSpPr>
        <dsp:cNvPr id="0" name=""/>
        <dsp:cNvSpPr/>
      </dsp:nvSpPr>
      <dsp:spPr>
        <a:xfrm>
          <a:off x="7587742" y="2251194"/>
          <a:ext cx="4361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36156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794151" y="2294577"/>
        <a:ext cx="23337" cy="4672"/>
      </dsp:txXfrm>
    </dsp:sp>
    <dsp:sp modelId="{A891FEAD-3830-4247-9DA1-266BC41F7E6F}">
      <dsp:nvSpPr>
        <dsp:cNvPr id="0" name=""/>
        <dsp:cNvSpPr/>
      </dsp:nvSpPr>
      <dsp:spPr>
        <a:xfrm>
          <a:off x="5560167" y="1688101"/>
          <a:ext cx="2029374" cy="12176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441" tIns="104381" rIns="99441" bIns="104381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/>
            <a:t>Calcul de certaines variables clés (ex. estimation des exportations manquantes).</a:t>
          </a:r>
          <a:endParaRPr lang="en-US" sz="1200" kern="1200"/>
        </a:p>
      </dsp:txBody>
      <dsp:txXfrm>
        <a:off x="5560167" y="1688101"/>
        <a:ext cx="2029374" cy="1217624"/>
      </dsp:txXfrm>
    </dsp:sp>
    <dsp:sp modelId="{B4622F34-2BCA-B04B-B2C4-53005FCC7E99}">
      <dsp:nvSpPr>
        <dsp:cNvPr id="0" name=""/>
        <dsp:cNvSpPr/>
      </dsp:nvSpPr>
      <dsp:spPr>
        <a:xfrm>
          <a:off x="1582592" y="2903926"/>
          <a:ext cx="7488393" cy="436156"/>
        </a:xfrm>
        <a:custGeom>
          <a:avLst/>
          <a:gdLst/>
          <a:ahLst/>
          <a:cxnLst/>
          <a:rect l="0" t="0" r="0" b="0"/>
          <a:pathLst>
            <a:path>
              <a:moveTo>
                <a:pt x="7488393" y="0"/>
              </a:moveTo>
              <a:lnTo>
                <a:pt x="7488393" y="235178"/>
              </a:lnTo>
              <a:lnTo>
                <a:pt x="0" y="235178"/>
              </a:lnTo>
              <a:lnTo>
                <a:pt x="0" y="436156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139216" y="3119668"/>
        <a:ext cx="375146" cy="4672"/>
      </dsp:txXfrm>
    </dsp:sp>
    <dsp:sp modelId="{1B9A49DA-6666-4246-A316-30A33C143458}">
      <dsp:nvSpPr>
        <dsp:cNvPr id="0" name=""/>
        <dsp:cNvSpPr/>
      </dsp:nvSpPr>
      <dsp:spPr>
        <a:xfrm>
          <a:off x="8056298" y="1688101"/>
          <a:ext cx="2029374" cy="12176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441" tIns="104381" rIns="99441" bIns="104381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b="1" kern="1200"/>
            <a:t>Analyse exploratoire et modélisation</a:t>
          </a:r>
          <a:endParaRPr lang="en-US" sz="1200" kern="1200"/>
        </a:p>
      </dsp:txBody>
      <dsp:txXfrm>
        <a:off x="8056298" y="1688101"/>
        <a:ext cx="2029374" cy="1217624"/>
      </dsp:txXfrm>
    </dsp:sp>
    <dsp:sp modelId="{34E7B4C0-4E9F-694B-B611-AC17FE2BDC27}">
      <dsp:nvSpPr>
        <dsp:cNvPr id="0" name=""/>
        <dsp:cNvSpPr/>
      </dsp:nvSpPr>
      <dsp:spPr>
        <a:xfrm>
          <a:off x="2595480" y="3935575"/>
          <a:ext cx="4361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36156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01889" y="3978959"/>
        <a:ext cx="23337" cy="4672"/>
      </dsp:txXfrm>
    </dsp:sp>
    <dsp:sp modelId="{129E560B-A0C5-A04B-82CB-FBFD8B8D8DC2}">
      <dsp:nvSpPr>
        <dsp:cNvPr id="0" name=""/>
        <dsp:cNvSpPr/>
      </dsp:nvSpPr>
      <dsp:spPr>
        <a:xfrm>
          <a:off x="567905" y="3372482"/>
          <a:ext cx="2029374" cy="12176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441" tIns="104381" rIns="99441" bIns="104381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/>
            <a:t>Réduction de la complexité via une </a:t>
          </a:r>
          <a:r>
            <a:rPr lang="fr-FR" sz="1200" b="1" kern="1200"/>
            <a:t>Analyse en Composantes Principales (ACP)</a:t>
          </a:r>
          <a:r>
            <a:rPr lang="fr-FR" sz="1200" kern="1200"/>
            <a:t>.</a:t>
          </a:r>
          <a:endParaRPr lang="en-US" sz="1200" kern="1200"/>
        </a:p>
      </dsp:txBody>
      <dsp:txXfrm>
        <a:off x="567905" y="3372482"/>
        <a:ext cx="2029374" cy="1217624"/>
      </dsp:txXfrm>
    </dsp:sp>
    <dsp:sp modelId="{3AF9257D-73EA-2E4C-9DB0-7E603AF80EBA}">
      <dsp:nvSpPr>
        <dsp:cNvPr id="0" name=""/>
        <dsp:cNvSpPr/>
      </dsp:nvSpPr>
      <dsp:spPr>
        <a:xfrm>
          <a:off x="5091611" y="3935575"/>
          <a:ext cx="4361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36156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98020" y="3978959"/>
        <a:ext cx="23337" cy="4672"/>
      </dsp:txXfrm>
    </dsp:sp>
    <dsp:sp modelId="{F5228177-C9C7-BC4D-961E-B690E7F8BCE4}">
      <dsp:nvSpPr>
        <dsp:cNvPr id="0" name=""/>
        <dsp:cNvSpPr/>
      </dsp:nvSpPr>
      <dsp:spPr>
        <a:xfrm>
          <a:off x="3064036" y="3372482"/>
          <a:ext cx="2029374" cy="12176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441" tIns="104381" rIns="99441" bIns="104381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b="1" kern="1200"/>
            <a:t>Regroupement des pays</a:t>
          </a:r>
          <a:r>
            <a:rPr lang="fr-FR" sz="1200" kern="1200"/>
            <a:t> par profils similaires avec deux méthodes de clustering :</a:t>
          </a:r>
          <a:endParaRPr lang="en-US" sz="1200" kern="1200"/>
        </a:p>
      </dsp:txBody>
      <dsp:txXfrm>
        <a:off x="3064036" y="3372482"/>
        <a:ext cx="2029374" cy="1217624"/>
      </dsp:txXfrm>
    </dsp:sp>
    <dsp:sp modelId="{423E3339-562F-4C47-9493-DB31FBF581D7}">
      <dsp:nvSpPr>
        <dsp:cNvPr id="0" name=""/>
        <dsp:cNvSpPr/>
      </dsp:nvSpPr>
      <dsp:spPr>
        <a:xfrm>
          <a:off x="7587742" y="3935575"/>
          <a:ext cx="4361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36156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794151" y="3978959"/>
        <a:ext cx="23337" cy="4672"/>
      </dsp:txXfrm>
    </dsp:sp>
    <dsp:sp modelId="{83D2954D-B9DE-1949-ADDF-C1876FFB58C0}">
      <dsp:nvSpPr>
        <dsp:cNvPr id="0" name=""/>
        <dsp:cNvSpPr/>
      </dsp:nvSpPr>
      <dsp:spPr>
        <a:xfrm>
          <a:off x="5560167" y="3372482"/>
          <a:ext cx="2029374" cy="12176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441" tIns="104381" rIns="99441" bIns="104381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b="1" kern="1200"/>
            <a:t>CAH (Classification Ascendante Hiérarchique)</a:t>
          </a:r>
          <a:endParaRPr lang="en-US" sz="1200" kern="1200"/>
        </a:p>
      </dsp:txBody>
      <dsp:txXfrm>
        <a:off x="5560167" y="3372482"/>
        <a:ext cx="2029374" cy="1217624"/>
      </dsp:txXfrm>
    </dsp:sp>
    <dsp:sp modelId="{4412BFE4-7B9E-894B-B555-F681E50962F3}">
      <dsp:nvSpPr>
        <dsp:cNvPr id="0" name=""/>
        <dsp:cNvSpPr/>
      </dsp:nvSpPr>
      <dsp:spPr>
        <a:xfrm>
          <a:off x="8056298" y="3372482"/>
          <a:ext cx="2029374" cy="12176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441" tIns="104381" rIns="99441" bIns="104381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b="1" kern="1200"/>
            <a:t>K-means</a:t>
          </a:r>
          <a:endParaRPr lang="en-US" sz="1200" kern="1200"/>
        </a:p>
      </dsp:txBody>
      <dsp:txXfrm>
        <a:off x="8056298" y="3372482"/>
        <a:ext cx="2029374" cy="12176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B644E4-2CA5-B54D-90E1-31664D862E8C}">
      <dsp:nvSpPr>
        <dsp:cNvPr id="0" name=""/>
        <dsp:cNvSpPr/>
      </dsp:nvSpPr>
      <dsp:spPr>
        <a:xfrm>
          <a:off x="687171" y="0"/>
          <a:ext cx="7787944" cy="4069080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E13D40-25D9-9A4D-825B-9D84728ECC36}">
      <dsp:nvSpPr>
        <dsp:cNvPr id="0" name=""/>
        <dsp:cNvSpPr/>
      </dsp:nvSpPr>
      <dsp:spPr>
        <a:xfrm>
          <a:off x="2516" y="1220724"/>
          <a:ext cx="1465160" cy="162763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b="1" kern="1200"/>
            <a:t>Phase 1 – Consolidation européenne (2025–2026)</a:t>
          </a:r>
          <a:endParaRPr lang="en-US" sz="1000" kern="1200"/>
        </a:p>
      </dsp:txBody>
      <dsp:txXfrm>
        <a:off x="74039" y="1292247"/>
        <a:ext cx="1322114" cy="1484586"/>
      </dsp:txXfrm>
    </dsp:sp>
    <dsp:sp modelId="{606EEE84-055B-2243-823E-4740DC59854F}">
      <dsp:nvSpPr>
        <dsp:cNvPr id="0" name=""/>
        <dsp:cNvSpPr/>
      </dsp:nvSpPr>
      <dsp:spPr>
        <a:xfrm>
          <a:off x="1540935" y="1220724"/>
          <a:ext cx="1465160" cy="162763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/>
            <a:t>Cibler en priorité les marchés proches : </a:t>
          </a:r>
          <a:r>
            <a:rPr lang="fr-FR" sz="1000" b="1" kern="1200"/>
            <a:t>Belgique, Pays-Bas, Autriche, Suisse</a:t>
          </a:r>
          <a:r>
            <a:rPr lang="fr-FR" sz="1000" kern="1200"/>
            <a:t>, avec un positionnement bio premium et traçable.</a:t>
          </a:r>
          <a:endParaRPr lang="en-US" sz="1000" kern="1200"/>
        </a:p>
      </dsp:txBody>
      <dsp:txXfrm>
        <a:off x="1612458" y="1292247"/>
        <a:ext cx="1322114" cy="1484586"/>
      </dsp:txXfrm>
    </dsp:sp>
    <dsp:sp modelId="{5918A69C-B77B-1D4F-9F8B-7E8D1AD94B21}">
      <dsp:nvSpPr>
        <dsp:cNvPr id="0" name=""/>
        <dsp:cNvSpPr/>
      </dsp:nvSpPr>
      <dsp:spPr>
        <a:xfrm>
          <a:off x="3079354" y="1220724"/>
          <a:ext cx="1465160" cy="162763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b="1" kern="1200"/>
            <a:t>Phase 2 – Extension sélective (2026–2027)</a:t>
          </a:r>
          <a:endParaRPr lang="en-US" sz="1000" kern="1200"/>
        </a:p>
      </dsp:txBody>
      <dsp:txXfrm>
        <a:off x="3150877" y="1292247"/>
        <a:ext cx="1322114" cy="1484586"/>
      </dsp:txXfrm>
    </dsp:sp>
    <dsp:sp modelId="{82528B8F-2550-D84F-A0E7-9780EFF3115A}">
      <dsp:nvSpPr>
        <dsp:cNvPr id="0" name=""/>
        <dsp:cNvSpPr/>
      </dsp:nvSpPr>
      <dsp:spPr>
        <a:xfrm>
          <a:off x="4617773" y="1220724"/>
          <a:ext cx="1465160" cy="162763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/>
            <a:t>Étendre progressivement vers les pays nordiques : </a:t>
          </a:r>
          <a:r>
            <a:rPr lang="fr-FR" sz="1000" b="1" kern="1200"/>
            <a:t>Suède, Finlande, Danemark</a:t>
          </a:r>
          <a:r>
            <a:rPr lang="fr-FR" sz="1000" kern="1200"/>
            <a:t>, déjà sensibles aux produits responsables.</a:t>
          </a:r>
          <a:endParaRPr lang="en-US" sz="1000" kern="1200"/>
        </a:p>
      </dsp:txBody>
      <dsp:txXfrm>
        <a:off x="4689296" y="1292247"/>
        <a:ext cx="1322114" cy="1484586"/>
      </dsp:txXfrm>
    </dsp:sp>
    <dsp:sp modelId="{DCF7E6F3-FE59-4144-88EB-D91E7A86189C}">
      <dsp:nvSpPr>
        <dsp:cNvPr id="0" name=""/>
        <dsp:cNvSpPr/>
      </dsp:nvSpPr>
      <dsp:spPr>
        <a:xfrm>
          <a:off x="6156191" y="1220724"/>
          <a:ext cx="1465160" cy="1627632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b="1" kern="1200"/>
            <a:t>Phase 3 – Marchés d’opportunité (moyen terme)</a:t>
          </a:r>
          <a:endParaRPr lang="en-US" sz="1000" kern="1200"/>
        </a:p>
      </dsp:txBody>
      <dsp:txXfrm>
        <a:off x="6227714" y="1292247"/>
        <a:ext cx="1322114" cy="1484586"/>
      </dsp:txXfrm>
    </dsp:sp>
    <dsp:sp modelId="{F51D7643-E9D6-0D41-ADBC-8B695D70DD0E}">
      <dsp:nvSpPr>
        <dsp:cNvPr id="0" name=""/>
        <dsp:cNvSpPr/>
      </dsp:nvSpPr>
      <dsp:spPr>
        <a:xfrm>
          <a:off x="7694610" y="1220724"/>
          <a:ext cx="1465160" cy="162763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/>
            <a:t>Explorer les marchés lointains mais porteurs : </a:t>
          </a:r>
          <a:r>
            <a:rPr lang="fr-FR" sz="1000" b="1" kern="1200"/>
            <a:t>Australie, Nouvelle-Zélande, Émirats arabes unis</a:t>
          </a:r>
          <a:r>
            <a:rPr lang="fr-FR" sz="1000" kern="1200"/>
            <a:t>, via partenariats locaux.</a:t>
          </a:r>
          <a:endParaRPr lang="en-US" sz="1000" kern="1200"/>
        </a:p>
      </dsp:txBody>
      <dsp:txXfrm>
        <a:off x="7766133" y="1292247"/>
        <a:ext cx="1322114" cy="14845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0F7D96-AFF1-5440-915B-4F642262EE86}" type="datetimeFigureOut">
              <a:rPr lang="fr-FR" smtClean="0"/>
              <a:t>01/11/2025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652AA7-5061-DD45-BDF5-99C3C3227A3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42478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52AA7-5061-DD45-BDF5-99C3C3227A3C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00091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Cette slide marque la phase finale de mon analyse : le choix du cluster cible pour orienter notre développement international.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Après avoir segmenté les pays selon leurs caractéristiques économiques et alimentaires, j’ai cherché à identifier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groupe présentant le plus fort potentiel d’importation de volaille bio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Trois critères principaux ont guidé ce choix :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D’abord,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PIB par habitant élevé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garant d’un pouvoir d’achat suffisant pour les produits premium.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Ensuite,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niveau d’importations de volaille important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signe d’une dépendance aux approvisionnements extérieurs.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Enfin,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stabilité politique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qui conditionne la sécurité d’un partenariat commercial.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Cluster 2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répond pleinement à ces critères.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regroupe des pays développés et stables – la </a:t>
            </a:r>
            <a:r>
              <a:rPr lang="fr-FR" b="1" dirty="0"/>
              <a:t>Australie, Autriche, Belgique, Danemark, Émirats arabes unis, Finlande, Irlande, Islande, Israël, Luxembourg, Norvège, Nouvelle-Zélande, Pays-Bas, Suède, Suisse</a:t>
            </a:r>
            <a:endParaRPr lang="fr-FR" dirty="0"/>
          </a:p>
          <a:p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résumé, ces pays constituent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notre cible prioritaire pour une stratégie d’export premium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où la qualité et la traçabilité peuvent justifier un positionnement de valeur ajouté.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52AA7-5061-DD45-BDF5-99C3C3227A3C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58319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Cette dernière slide clôture la présentation en montrant la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traduction concrète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notre analyse.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Après avoir identifié les pays les plus attractifs, l’idée est de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dérouler une stratégie d’expansion progressive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commençant par des marchés européens à faible risque et s’appuyant sur la force de notre image bio.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Cela permet de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tester notre modèle export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dans des environnements stables avant d’envisager une extension plus ambitieuse hors Europe.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but, à terme, est de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positionner “La Poule qui Chante” comme une référence européenne de la volaille bio haut de gamme.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52AA7-5061-DD45-BDF5-99C3C3227A3C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72051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52AA7-5061-DD45-BDF5-99C3C3227A3C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1776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Poule qui Chante est aujourd’hui un acteur reconnu sur le marché français de la volaille bio.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Avec l’essor mondial du bio et les nouvelles attentes alimentaires, la direction souhaite évaluer quels pays représentent un vrai potentiel d’exportation.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 objectif a donc été d’identifier ces marchés cibles à partir d’une analyse de données fiables et structurées.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52AA7-5061-DD45-BDF5-99C3C3227A3C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23058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Aujourd’hui, nous avons consolidé notre présence en France, mais notre croissance ralentit.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Pour continuer à progresser, nous devons envisager l’international, en ciblant les marchés où la demande en produits bio de qualité est forte et où les conditions économiques et politiques sont favorables.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 rôle a été d’analyser ces différents paramètres afin de proposer des destinations prioritaires pour notre développement export.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52AA7-5061-DD45-BDF5-99C3C3227A3C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04157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Pour répondre à la question posée, nous avons structuré notre démarche autour de trois étapes : d’abord la collecte des données, ensuite leur fiabilisation, et enfin l’analyse statistique.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Nous avons volontairement croisé des sources économiques, démographiques et alimentaires pour avoir une vision globale du marché.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Enfin, l’ACP et les méthodes de clustering nous ont permis d’identifier des groupes de pays au profil comparable, pour ensuite isoler les marchés les plus attractifs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52AA7-5061-DD45-BDF5-99C3C3227A3C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34159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Nous avons croisé des données de la FAO et de la Banque mondiale pour obtenir une vision complète du marché.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Trois indicateurs ont été construits en interne pour affiner l’analyse : le PIB total, le taux d’autosuffisance et la population urbaine en millions.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Ces variables nous permettent de mieux évaluer le potentiel économique et la dépendance alimentaire de chaque pays.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52AA7-5061-DD45-BDF5-99C3C3227A3C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01025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Avant de chercher à regrouper les pays, j’ai utilisé une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Analyse en Composantes Principales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ou ACP.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L’objectif de cette méthode est de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simplifier un grand nombre de données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sans perdre d’informations essentielles.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Concrètement, elle permet de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repérer les grandes tendances qui différencient les pays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 exemple : certains sont plus développés économiquement, d’autres sont davantage tournés vers la production alimentaire.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graphique que vous voyez ici s’appelle un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cercle des corrélations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Chaque flèche correspond à une variable — par exemple le PIB, la production ou les importations.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Plus la flèche est longue, plus la variable est bien représentée par les deux axes principaux.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Quand deux flèches vont dans la même direction, cela signifie que les variables évoluent ensemble : elles sont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positivement corrélées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 l’inverse, quand elles sont opposées, elles varient en sens inverse.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deux axes du graphique représentent les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deux grandes dimensions principales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détectées par l’ACP.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L’axe horizontal (F1), à 31 % de la variance, regroupe les variables économiques et structurelles :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PIB par habitant, stabilité politique et taux d’urbanisation.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traduit donc le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niveau de développement économique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pays.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pays situés à droite du graphique sont plus développés, plus stables et plus urbanisés.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L’axe vertical (F2), à 21 % de la variance, regroupe quant à lui les variables liées à l’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alimentation et à la production agricole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 la production, la disponibilité alimentaire, la variation des stocks et les flux d’import/export.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Cet axe reflète ce que j’appelle la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dynamique alimentaire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haut, les pays plus autosuffisants et producteurs ;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bas, ceux plus dépendants des importations.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résumé, cette analyse montre que les différences entre pays s’expliquent surtout par deux grands facteurs :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niveau économique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dynamique alimentaire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Ces résultats m’ont permis de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mieux comprendre la structure des données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de préparer la phase suivante :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regroupement des pays par profils similaires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que je vais vous présenter juste après.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52AA7-5061-DD45-BDF5-99C3C3227A3C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37879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Après avoir réduit la complexité des données avec l’ACP, j’ai voulu aller plus loin en identifiant des groupes de pays qui partagent des caractéristiques communes.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C’est le rôle des méthodes de clustering : la CAH et le K-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Ces deux approches permettent de regrouper les pays selon leurs profils économiques et alimentaires, pour isoler des segments homogènes et repérer nos marchés cibles potentiels.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Concrètement, cela va nous permettre de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voir quels pays se ressemblent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et donc lesquels pourraient être les plus prometteurs pour notre offre de volaille bio.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52AA7-5061-DD45-BDF5-99C3C3227A3C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54917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Cette carte de chaleur représente la moyenne des principales variables par cluster.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voit ici cinq profils de pays bien distincts :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certains avec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PIB et urbanisation élevés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donc plus développés économiquement,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d’autres caractérisés par une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forte production locale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une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autosuffisance importante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d’autres encore à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forte dépendance aux importations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enfin, deux groupes plus hétérogènes, associant des pays à plus faible stabilité politique ou à plus faible PIB.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Ces cinq familles donnent déjà une bonne lecture des différences de structure économique et alimentaire entre pays,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 elles serviront de base à la comparaison avec le modèle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K-</a:t>
            </a:r>
            <a:r>
              <a:rPr lang="fr-FR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qui vient confirmer ces regroupements.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 : cluster 1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52AA7-5061-DD45-BDF5-99C3C3227A3C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10539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K-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est une méthode complémentaire à la CAH.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Ici, on demande au modèle de former 4 groupes optimaux selon la densité des données.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Sur ce graphique, chaque point représente un pays, et les couleurs indiquent les clusters formés.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croix rouges correspondent aux </a:t>
            </a:r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centres de gravité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chaque groupe.</a:t>
            </a:r>
          </a:p>
          <a:p>
            <a:b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retrouve globalement les mêmes grandes tendances que dans la CAH :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groupe de pays développés à fort PIB et forte urbanisation,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groupe plus centré sur la production locale,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autre dépendant des importations,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 un dernier regroupant des pays plus fragiles économiquement.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52AA7-5061-DD45-BDF5-99C3C3227A3C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1540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AC882-E841-8E4A-A522-B50D3D299845}" type="datetime1">
              <a:rPr lang="fr-FR" smtClean="0"/>
              <a:t>05/11/2025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551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63864-C627-264C-8EFE-C8F9DACE46B2}" type="datetime1">
              <a:rPr lang="fr-FR" smtClean="0"/>
              <a:t>05/11/2025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583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9E57A-D130-2748-B954-089EA57335BE}" type="datetime1">
              <a:rPr lang="fr-FR" smtClean="0"/>
              <a:t>05/11/2025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350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BB5FC-53B0-2B4D-AA8A-0912B66B8993}" type="datetime1">
              <a:rPr lang="fr-FR" smtClean="0"/>
              <a:t>05/11/2025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223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C9C58-7B77-DF43-8245-EE8DBAB6A2CE}" type="datetime1">
              <a:rPr lang="fr-FR" smtClean="0"/>
              <a:t>05/11/2025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677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940D9-D01A-8446-9DF6-1A251CAE37C4}" type="datetime1">
              <a:rPr lang="fr-FR" smtClean="0"/>
              <a:t>05/11/2025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77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9534D-BB63-9F4A-91C2-04FD095ADC0E}" type="datetime1">
              <a:rPr lang="fr-FR" smtClean="0"/>
              <a:t>05/11/2025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540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E5B85-3DEA-DD44-B245-708CC0A797F2}" type="datetime1">
              <a:rPr lang="fr-FR" smtClean="0"/>
              <a:t>05/11/2025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939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9BB76-1731-4841-BC27-2D92323BE498}" type="datetime1">
              <a:rPr lang="fr-FR" smtClean="0"/>
              <a:t>05/11/2025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40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19F21-9A04-FB4F-8174-3BD564C8BB4A}" type="datetime1">
              <a:rPr lang="fr-FR" smtClean="0"/>
              <a:t>05/11/2025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084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351B4-6B36-DC4C-AEA7-F2DCD53C0E8C}" type="datetime1">
              <a:rPr lang="fr-FR" smtClean="0"/>
              <a:t>05/11/2025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990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7D5F8D42-5707-3A4F-A6C9-88695A744B2D}" type="datetime1">
              <a:rPr lang="fr-FR" smtClean="0"/>
              <a:t>05/11/2025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974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E448DB1-4196-18A6-15DA-C72635C1B1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éo 3" descr="Poule et deux œufs">
            <a:extLst>
              <a:ext uri="{FF2B5EF4-FFF2-40B4-BE49-F238E27FC236}">
                <a16:creationId xmlns:a16="http://schemas.microsoft.com/office/drawing/2014/main" id="{6D3DD7F3-23E0-792F-DC51-673EFD03C7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r="-1" b="283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9CCD9CD-49AE-3D3E-923B-81ECD3FBF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2015" y="-752015"/>
            <a:ext cx="6858000" cy="836203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49000">
                <a:srgbClr val="000000">
                  <a:alpha val="47000"/>
                </a:srgbClr>
              </a:gs>
              <a:gs pos="10000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DCF8F9D-B41F-2C0B-9999-55CDAD15ED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3618" y="1878366"/>
            <a:ext cx="4671319" cy="1885803"/>
          </a:xfrm>
        </p:spPr>
        <p:txBody>
          <a:bodyPr>
            <a:normAutofit/>
          </a:bodyPr>
          <a:lstStyle/>
          <a:p>
            <a:r>
              <a:rPr lang="fr-FR" sz="2500">
                <a:solidFill>
                  <a:srgbClr val="FFFFFF"/>
                </a:solidFill>
              </a:rPr>
              <a:t>La Poule qui Chante : identifier les marchés prioritaires à l’international</a:t>
            </a:r>
            <a:br>
              <a:rPr lang="fr-FR" sz="2500">
                <a:solidFill>
                  <a:srgbClr val="FFFFFF"/>
                </a:solidFill>
              </a:rPr>
            </a:br>
            <a:endParaRPr lang="fr-FR" sz="2500">
              <a:solidFill>
                <a:srgbClr val="FFFFFF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2EF654F-B549-C39B-7C2B-5F2CD228E4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3618" y="3845971"/>
            <a:ext cx="4671319" cy="1381455"/>
          </a:xfrm>
        </p:spPr>
        <p:txBody>
          <a:bodyPr>
            <a:normAutofit/>
          </a:bodyPr>
          <a:lstStyle/>
          <a:p>
            <a:pPr algn="r"/>
            <a:r>
              <a:rPr lang="fr-FR" dirty="0">
                <a:solidFill>
                  <a:srgbClr val="FFFFFF"/>
                </a:solidFill>
              </a:rPr>
              <a:t>Antoine Baude</a:t>
            </a:r>
          </a:p>
          <a:p>
            <a:pPr algn="r"/>
            <a:r>
              <a:rPr lang="fr-FR" dirty="0">
                <a:solidFill>
                  <a:srgbClr val="FFFFFF"/>
                </a:solidFill>
              </a:rPr>
              <a:t>Data </a:t>
            </a:r>
            <a:r>
              <a:rPr lang="fr-FR" dirty="0" err="1">
                <a:solidFill>
                  <a:srgbClr val="FFFFFF"/>
                </a:solidFill>
              </a:rPr>
              <a:t>Analyst</a:t>
            </a:r>
            <a:endParaRPr lang="fr-F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21212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3" name="Rectangle 1042">
            <a:extLst>
              <a:ext uri="{FF2B5EF4-FFF2-40B4-BE49-F238E27FC236}">
                <a16:creationId xmlns:a16="http://schemas.microsoft.com/office/drawing/2014/main" id="{92CC1E4F-F1F0-B945-BE50-C72A7103E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A4B7964-9294-D972-7E32-B9E53A41A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3007" y="603501"/>
            <a:ext cx="4361693" cy="1527049"/>
          </a:xfrm>
        </p:spPr>
        <p:txBody>
          <a:bodyPr anchor="b">
            <a:normAutofit/>
          </a:bodyPr>
          <a:lstStyle/>
          <a:p>
            <a:r>
              <a:rPr lang="fr-FR" sz="2500"/>
              <a:t>Identifier le cluster le plus attractif pour l’export de volaille bio</a:t>
            </a:r>
            <a:br>
              <a:rPr lang="fr-FR" sz="2500"/>
            </a:br>
            <a:endParaRPr lang="fr-FR" sz="250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D9C41D4-2690-6DE6-FDCA-4107D51262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11" r="21966" b="-1"/>
          <a:stretch>
            <a:fillRect/>
          </a:stretch>
        </p:blipFill>
        <p:spPr bwMode="auto">
          <a:xfrm>
            <a:off x="1" y="10"/>
            <a:ext cx="6373368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4FF010F-FD69-6305-52A6-247CE7506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3007" y="2212846"/>
            <a:ext cx="4361693" cy="40965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fr-FR" sz="1100" dirty="0"/>
              <a:t>L’objectif est de repérer le groupe de pays présentant le </a:t>
            </a:r>
            <a:r>
              <a:rPr lang="fr-FR" sz="1100" b="1" dirty="0"/>
              <a:t>plus fort potentiel d’importation</a:t>
            </a:r>
            <a:r>
              <a:rPr lang="fr-FR" sz="1100" dirty="0"/>
              <a:t> de volaille bio.</a:t>
            </a:r>
          </a:p>
          <a:p>
            <a:pPr>
              <a:lnSpc>
                <a:spcPct val="110000"/>
              </a:lnSpc>
            </a:pPr>
            <a:r>
              <a:rPr lang="fr-FR" sz="1100" dirty="0"/>
              <a:t>Les critères retenus :</a:t>
            </a:r>
          </a:p>
          <a:p>
            <a:pPr>
              <a:lnSpc>
                <a:spcPct val="110000"/>
              </a:lnSpc>
            </a:pPr>
            <a:r>
              <a:rPr lang="fr-FR" sz="1100" b="1" dirty="0"/>
              <a:t>PIB par habitant élevé</a:t>
            </a:r>
            <a:r>
              <a:rPr lang="fr-FR" sz="1100" dirty="0"/>
              <a:t> → pouvoir d’achat suffisant pour acheter des produits bio.</a:t>
            </a:r>
          </a:p>
          <a:p>
            <a:pPr>
              <a:lnSpc>
                <a:spcPct val="110000"/>
              </a:lnSpc>
            </a:pPr>
            <a:r>
              <a:rPr lang="fr-FR" sz="1100" b="1" dirty="0"/>
              <a:t>Importations de volaille importantes</a:t>
            </a:r>
            <a:r>
              <a:rPr lang="fr-FR" sz="1100" dirty="0"/>
              <a:t> → dépendance vis-à-vis de l’extérieur.</a:t>
            </a:r>
          </a:p>
          <a:p>
            <a:pPr>
              <a:lnSpc>
                <a:spcPct val="110000"/>
              </a:lnSpc>
            </a:pPr>
            <a:r>
              <a:rPr lang="fr-FR" sz="1100" b="1" dirty="0"/>
              <a:t>Stabilité politique</a:t>
            </a:r>
            <a:r>
              <a:rPr lang="fr-FR" sz="1100" dirty="0"/>
              <a:t> → environnement favorable à un partenariat commercial.</a:t>
            </a:r>
          </a:p>
          <a:p>
            <a:pPr>
              <a:lnSpc>
                <a:spcPct val="110000"/>
              </a:lnSpc>
            </a:pPr>
            <a:r>
              <a:rPr lang="fr-FR" sz="1100" dirty="0"/>
              <a:t>Le </a:t>
            </a:r>
            <a:r>
              <a:rPr lang="fr-FR" sz="1100" b="1" dirty="0"/>
              <a:t>Cluster 2</a:t>
            </a:r>
            <a:r>
              <a:rPr lang="fr-FR" sz="1100" dirty="0"/>
              <a:t> répond à ces critères :</a:t>
            </a:r>
          </a:p>
          <a:p>
            <a:pPr>
              <a:lnSpc>
                <a:spcPct val="110000"/>
              </a:lnSpc>
            </a:pPr>
            <a:r>
              <a:rPr lang="fr-FR" sz="1100" dirty="0"/>
              <a:t>il regroupe des pays développés et stables comme la </a:t>
            </a:r>
            <a:r>
              <a:rPr lang="fr-FR" sz="1100" b="1" dirty="0"/>
              <a:t>Belgique, la Suisse, la Suède, la Finlande, les Pays-Bas ou encore l’Autriche </a:t>
            </a:r>
            <a:r>
              <a:rPr lang="fr-FR" sz="1100" dirty="0"/>
              <a:t>avec une demande alimentaire exigeante.</a:t>
            </a:r>
          </a:p>
          <a:p>
            <a:pPr>
              <a:lnSpc>
                <a:spcPct val="110000"/>
              </a:lnSpc>
            </a:pPr>
            <a:r>
              <a:rPr lang="fr-FR" sz="1100" dirty="0"/>
              <a:t>Ce cluster constitue la </a:t>
            </a:r>
            <a:r>
              <a:rPr lang="fr-FR" sz="1100" b="1" dirty="0"/>
              <a:t>cible prioritaire pour une stratégie d’export premium</a:t>
            </a:r>
            <a:r>
              <a:rPr lang="fr-FR" sz="1100" dirty="0"/>
              <a:t>.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2BDCF23-1B65-E016-9B38-8A233D613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6453002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C057153-B650-4DEB-B370-79DDCFDCE934}" type="slidenum">
              <a:rPr lang="en-US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028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15B9334-3E03-4CA7-3616-4D3C9DC2C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43EC859-894C-66C9-1A9E-A84882FAB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4856" y="548640"/>
            <a:ext cx="9162288" cy="1132258"/>
          </a:xfrm>
        </p:spPr>
        <p:txBody>
          <a:bodyPr>
            <a:normAutofit/>
          </a:bodyPr>
          <a:lstStyle/>
          <a:p>
            <a:r>
              <a:rPr lang="fr-FR" dirty="0"/>
              <a:t>Feuille de route export : priorités et prochaines étapes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7CBADE9-1A23-1C75-5C3D-B34ECCF25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6453002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C057153-B650-4DEB-B370-79DDCFDCE934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graphicFrame>
        <p:nvGraphicFramePr>
          <p:cNvPr id="7" name="Espace réservé du contenu 2">
            <a:extLst>
              <a:ext uri="{FF2B5EF4-FFF2-40B4-BE49-F238E27FC236}">
                <a16:creationId xmlns:a16="http://schemas.microsoft.com/office/drawing/2014/main" id="{72F7A047-715B-4F17-51CD-1D7F8C8696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7398018"/>
              </p:ext>
            </p:extLst>
          </p:nvPr>
        </p:nvGraphicFramePr>
        <p:xfrm>
          <a:off x="1514856" y="2039112"/>
          <a:ext cx="9162288" cy="4069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130792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20CE451-818C-E63D-258B-234B6C543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B713268-E87C-C8D2-421F-2B70299C0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4361686" cy="1527048"/>
          </a:xfrm>
        </p:spPr>
        <p:txBody>
          <a:bodyPr anchor="b">
            <a:normAutofit/>
          </a:bodyPr>
          <a:lstStyle/>
          <a:p>
            <a:r>
              <a:rPr lang="fr-FR" sz="2000"/>
              <a:t>Conclusion : Consolider notre position en Europe et préparer l’expansion internationale</a:t>
            </a:r>
            <a:br>
              <a:rPr lang="fr-FR" sz="2000"/>
            </a:br>
            <a:br>
              <a:rPr lang="fr-FR" sz="2000"/>
            </a:br>
            <a:endParaRPr lang="fr-FR" sz="200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A80810B-1135-9483-67B6-A2122A2E7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12848"/>
            <a:ext cx="4361687" cy="409651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fr-FR" sz="1300" dirty="0"/>
              <a:t>L’étude de marché a permis d’identifier des </a:t>
            </a:r>
            <a:r>
              <a:rPr lang="fr-FR" sz="1300" b="1" dirty="0"/>
              <a:t>profils pays homogènes</a:t>
            </a:r>
            <a:r>
              <a:rPr lang="fr-FR" sz="1300" dirty="0"/>
              <a:t> selon leurs dynamiques économiques et alimentaires.</a:t>
            </a:r>
          </a:p>
          <a:p>
            <a:pPr>
              <a:lnSpc>
                <a:spcPct val="110000"/>
              </a:lnSpc>
            </a:pPr>
            <a:r>
              <a:rPr lang="fr-FR" sz="1300" dirty="0"/>
              <a:t>Le </a:t>
            </a:r>
            <a:r>
              <a:rPr lang="fr-FR" sz="1300" b="1" dirty="0"/>
              <a:t>Cluster 2</a:t>
            </a:r>
            <a:r>
              <a:rPr lang="fr-FR" sz="1300" dirty="0"/>
              <a:t> regroupe les </a:t>
            </a:r>
            <a:r>
              <a:rPr lang="fr-FR" sz="1300" b="1" dirty="0"/>
              <a:t>marchés les plus porteurs</a:t>
            </a:r>
            <a:r>
              <a:rPr lang="fr-FR" sz="1300" dirty="0"/>
              <a:t> pour une stratégie d’export bio premium.</a:t>
            </a:r>
          </a:p>
          <a:p>
            <a:pPr>
              <a:lnSpc>
                <a:spcPct val="110000"/>
              </a:lnSpc>
            </a:pPr>
            <a:r>
              <a:rPr lang="fr-FR" sz="1300" dirty="0"/>
              <a:t>Notre priorité à court terme : </a:t>
            </a:r>
            <a:r>
              <a:rPr lang="fr-FR" sz="1300" b="1" dirty="0"/>
              <a:t>construire des partenariats solides</a:t>
            </a:r>
            <a:r>
              <a:rPr lang="fr-FR" sz="1300" dirty="0"/>
              <a:t> sur ces marchés stables et à fort pouvoir d’achat.</a:t>
            </a:r>
          </a:p>
          <a:p>
            <a:pPr>
              <a:lnSpc>
                <a:spcPct val="110000"/>
              </a:lnSpc>
            </a:pPr>
            <a:r>
              <a:rPr lang="fr-FR" sz="1300" dirty="0"/>
              <a:t>À moyen terme, </a:t>
            </a:r>
            <a:r>
              <a:rPr lang="fr-FR" sz="1300" b="1" dirty="0"/>
              <a:t>étendre progressivement la présence internationale</a:t>
            </a:r>
            <a:r>
              <a:rPr lang="fr-FR" sz="1300" dirty="0"/>
              <a:t> grâce à une image de marque durable et responsable.</a:t>
            </a:r>
          </a:p>
          <a:p>
            <a:pPr>
              <a:lnSpc>
                <a:spcPct val="110000"/>
              </a:lnSpc>
            </a:pPr>
            <a:r>
              <a:rPr lang="fr-FR" sz="1300" dirty="0"/>
              <a:t>Cette démarche positionne </a:t>
            </a:r>
            <a:r>
              <a:rPr lang="fr-FR" sz="1300" b="1" dirty="0"/>
              <a:t>La Poule qui Chante</a:t>
            </a:r>
            <a:r>
              <a:rPr lang="fr-FR" sz="1300" dirty="0"/>
              <a:t> comme un acteur engagé de la transition alimentaire mondiale.</a:t>
            </a:r>
          </a:p>
          <a:p>
            <a:pPr>
              <a:lnSpc>
                <a:spcPct val="110000"/>
              </a:lnSpc>
            </a:pPr>
            <a:endParaRPr lang="fr-FR" sz="1300" dirty="0"/>
          </a:p>
        </p:txBody>
      </p:sp>
      <p:pic>
        <p:nvPicPr>
          <p:cNvPr id="6" name="Picture 4" descr="La poule qui chante">
            <a:extLst>
              <a:ext uri="{FF2B5EF4-FFF2-40B4-BE49-F238E27FC236}">
                <a16:creationId xmlns:a16="http://schemas.microsoft.com/office/drawing/2014/main" id="{3E053711-B448-69FD-66C5-6033444B78A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2557" r="15410" b="-2"/>
          <a:stretch>
            <a:fillRect/>
          </a:stretch>
        </p:blipFill>
        <p:spPr>
          <a:xfrm>
            <a:off x="5818632" y="-1"/>
            <a:ext cx="6373368" cy="6858001"/>
          </a:xfrm>
          <a:prstGeom prst="rect">
            <a:avLst/>
          </a:pr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642DDE0-CA39-B89A-5343-3CD5478F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6453002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C057153-B650-4DEB-B370-79DDCFDCE934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12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9687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A466FCC-26A6-AD0C-513D-472AAABEC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F33651C-BE97-EF85-A45E-1B748CC03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50" y="1252728"/>
            <a:ext cx="2905613" cy="4768815"/>
          </a:xfrm>
        </p:spPr>
        <p:txBody>
          <a:bodyPr>
            <a:normAutofit/>
          </a:bodyPr>
          <a:lstStyle/>
          <a:p>
            <a:r>
              <a:rPr lang="fr-FR" sz="3200"/>
              <a:t>La Poule qui Chante : identifier les marchés prioritaires à l’international</a:t>
            </a:r>
            <a:br>
              <a:rPr lang="fr-FR" sz="3200"/>
            </a:br>
            <a:endParaRPr lang="fr-FR" sz="3200"/>
          </a:p>
        </p:txBody>
      </p:sp>
      <p:graphicFrame>
        <p:nvGraphicFramePr>
          <p:cNvPr id="12" name="Espace réservé du contenu 2">
            <a:extLst>
              <a:ext uri="{FF2B5EF4-FFF2-40B4-BE49-F238E27FC236}">
                <a16:creationId xmlns:a16="http://schemas.microsoft.com/office/drawing/2014/main" id="{BD4478AC-BFB5-8059-BB0E-2D9B9DEA94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7567197"/>
              </p:ext>
            </p:extLst>
          </p:nvPr>
        </p:nvGraphicFramePr>
        <p:xfrm>
          <a:off x="4021483" y="1252728"/>
          <a:ext cx="7536203" cy="47688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F4099C3-4B45-FF27-2A73-FCEFBCD1F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272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DAA9D9B-7FE5-1058-9FA5-C5982157D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4"/>
            <a:ext cx="6035040" cy="1529932"/>
          </a:xfrm>
        </p:spPr>
        <p:txBody>
          <a:bodyPr anchor="b">
            <a:normAutofit/>
          </a:bodyPr>
          <a:lstStyle/>
          <a:p>
            <a:r>
              <a:rPr lang="fr-FR" sz="3100"/>
              <a:t>Pourquoi envisager un développement international ?</a:t>
            </a:r>
            <a:br>
              <a:rPr lang="fr-FR" sz="3100"/>
            </a:br>
            <a:endParaRPr lang="fr-FR" sz="310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B40631F-B502-9C27-A95B-6EFE079A4D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12848"/>
            <a:ext cx="6035041" cy="409651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fr-FR" sz="1400"/>
              <a:t>Après plusieurs années de croissance solide sur le marché français, </a:t>
            </a:r>
            <a:r>
              <a:rPr lang="fr-FR" sz="1400" b="1"/>
              <a:t>La Poule qui Chante</a:t>
            </a:r>
            <a:r>
              <a:rPr lang="fr-FR" sz="1400"/>
              <a:t> atteint aujourd’hui un palier de maturité.</a:t>
            </a:r>
          </a:p>
          <a:p>
            <a:pPr marL="0" indent="0">
              <a:lnSpc>
                <a:spcPct val="110000"/>
              </a:lnSpc>
              <a:buNone/>
            </a:pPr>
            <a:endParaRPr lang="fr-FR" sz="1400"/>
          </a:p>
          <a:p>
            <a:pPr>
              <a:lnSpc>
                <a:spcPct val="110000"/>
              </a:lnSpc>
            </a:pPr>
            <a:r>
              <a:rPr lang="fr-FR" sz="1400"/>
              <a:t>Pour soutenir notre développement, nous devons identifier </a:t>
            </a:r>
            <a:r>
              <a:rPr lang="fr-FR" sz="1400" b="1"/>
              <a:t>de nouveaux relais de croissance à l’international</a:t>
            </a:r>
            <a:r>
              <a:rPr lang="fr-FR" sz="1400"/>
              <a:t>, tout en restant cohérents avec nos valeurs de production </a:t>
            </a:r>
            <a:r>
              <a:rPr lang="fr-FR" sz="1400" b="1"/>
              <a:t>bio, locale et responsable</a:t>
            </a:r>
            <a:r>
              <a:rPr lang="fr-FR" sz="1400"/>
              <a:t>.</a:t>
            </a:r>
          </a:p>
          <a:p>
            <a:pPr marL="0" indent="0">
              <a:lnSpc>
                <a:spcPct val="110000"/>
              </a:lnSpc>
              <a:buNone/>
            </a:pPr>
            <a:endParaRPr lang="fr-FR" sz="1400"/>
          </a:p>
          <a:p>
            <a:pPr>
              <a:lnSpc>
                <a:spcPct val="110000"/>
              </a:lnSpc>
            </a:pPr>
            <a:r>
              <a:rPr lang="fr-FR" sz="1400" b="1"/>
              <a:t>Problématique :</a:t>
            </a:r>
            <a:endParaRPr lang="fr-FR" sz="1400"/>
          </a:p>
          <a:p>
            <a:pPr marL="0" indent="0">
              <a:lnSpc>
                <a:spcPct val="110000"/>
              </a:lnSpc>
              <a:buNone/>
            </a:pPr>
            <a:endParaRPr lang="fr-FR" sz="1400"/>
          </a:p>
          <a:p>
            <a:pPr>
              <a:lnSpc>
                <a:spcPct val="110000"/>
              </a:lnSpc>
            </a:pPr>
            <a:r>
              <a:rPr lang="fr-FR" sz="1400" i="1"/>
              <a:t>Quels pays présentent le meilleur potentiel pour importer et consommer de la volaille bio produite par La Poule qui Chante ?</a:t>
            </a:r>
            <a:endParaRPr lang="fr-FR" sz="1400"/>
          </a:p>
          <a:p>
            <a:pPr>
              <a:lnSpc>
                <a:spcPct val="110000"/>
              </a:lnSpc>
            </a:pPr>
            <a:endParaRPr lang="fr-FR" sz="1400"/>
          </a:p>
        </p:txBody>
      </p:sp>
      <p:pic>
        <p:nvPicPr>
          <p:cNvPr id="5" name="Picture 4" descr="Poulet sous des arbres">
            <a:extLst>
              <a:ext uri="{FF2B5EF4-FFF2-40B4-BE49-F238E27FC236}">
                <a16:creationId xmlns:a16="http://schemas.microsoft.com/office/drawing/2014/main" id="{932BC5BA-9B7E-9A3D-F2FE-224B623D336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0190" r="22639" b="-1"/>
          <a:stretch>
            <a:fillRect/>
          </a:stretch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0C5F8A5-CD72-65D7-D4F3-339F93117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551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EB7322-EFC0-8072-FD71-05E391D51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Notre démarche analytique : de la donnée à la décision</a:t>
            </a:r>
            <a:br>
              <a:rPr lang="fr-FR" dirty="0"/>
            </a:br>
            <a:endParaRPr lang="fr-FR" dirty="0"/>
          </a:p>
        </p:txBody>
      </p:sp>
      <p:graphicFrame>
        <p:nvGraphicFramePr>
          <p:cNvPr id="11" name="Espace réservé du contenu 2">
            <a:extLst>
              <a:ext uri="{FF2B5EF4-FFF2-40B4-BE49-F238E27FC236}">
                <a16:creationId xmlns:a16="http://schemas.microsoft.com/office/drawing/2014/main" id="{14A90C7D-CC40-4422-D4B9-5912BD937A3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12647" y="1715532"/>
          <a:ext cx="10653579" cy="45938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303F203-B112-8163-6A7A-834E08FC2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357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B79CA-1CB8-A133-67D7-E2B7AC1F94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BBED2B0-46CC-6553-94CE-84495EFFE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522" y="849085"/>
            <a:ext cx="3602356" cy="5179925"/>
          </a:xfrm>
        </p:spPr>
        <p:txBody>
          <a:bodyPr anchor="ctr">
            <a:normAutofit/>
          </a:bodyPr>
          <a:lstStyle/>
          <a:p>
            <a:r>
              <a:rPr lang="fr-FR" dirty="0"/>
              <a:t>Indicateurs sélectionnés et construits pour évaluer le potentiel des 156 pays</a:t>
            </a:r>
            <a:br>
              <a:rPr lang="fr-FR" dirty="0"/>
            </a:br>
            <a:endParaRPr lang="fr-FR" dirty="0"/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1DAF6CBE-931E-A9C4-DEED-1CB5617A5D86}"/>
              </a:ext>
            </a:extLst>
          </p:cNvPr>
          <p:cNvSpPr/>
          <p:nvPr/>
        </p:nvSpPr>
        <p:spPr>
          <a:xfrm>
            <a:off x="5388429" y="649481"/>
            <a:ext cx="3516289" cy="203929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18C5C1F-38AB-A1C1-2D01-9F4C845DFFDE}"/>
              </a:ext>
            </a:extLst>
          </p:cNvPr>
          <p:cNvSpPr/>
          <p:nvPr/>
        </p:nvSpPr>
        <p:spPr>
          <a:xfrm>
            <a:off x="5284455" y="2688771"/>
            <a:ext cx="4765399" cy="183968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47D809F-1652-0779-5109-C5850E381E7F}"/>
              </a:ext>
            </a:extLst>
          </p:cNvPr>
          <p:cNvSpPr/>
          <p:nvPr/>
        </p:nvSpPr>
        <p:spPr>
          <a:xfrm>
            <a:off x="5348710" y="4528457"/>
            <a:ext cx="3350764" cy="1500553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Espace réservé du contenu 2">
            <a:extLst>
              <a:ext uri="{FF2B5EF4-FFF2-40B4-BE49-F238E27FC236}">
                <a16:creationId xmlns:a16="http://schemas.microsoft.com/office/drawing/2014/main" id="{892B01D1-83AD-311D-F3E3-2A33BC941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7394" y="849085"/>
            <a:ext cx="6144768" cy="5179925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fr-FR" sz="1200" b="1" dirty="0">
                <a:solidFill>
                  <a:schemeClr val="bg1"/>
                </a:solidFill>
              </a:rPr>
              <a:t>Données alimentaires – Source : FAO</a:t>
            </a:r>
            <a:endParaRPr lang="fr-FR" sz="1200" dirty="0">
              <a:solidFill>
                <a:schemeClr val="bg1"/>
              </a:solidFill>
            </a:endParaRPr>
          </a:p>
          <a:p>
            <a:pPr>
              <a:lnSpc>
                <a:spcPct val="110000"/>
              </a:lnSpc>
            </a:pPr>
            <a:r>
              <a:rPr lang="fr-FR" sz="1200" dirty="0">
                <a:solidFill>
                  <a:schemeClr val="bg1"/>
                </a:solidFill>
              </a:rPr>
              <a:t>Production (milliers de tonnes)</a:t>
            </a:r>
          </a:p>
          <a:p>
            <a:pPr>
              <a:lnSpc>
                <a:spcPct val="110000"/>
              </a:lnSpc>
            </a:pPr>
            <a:r>
              <a:rPr lang="fr-FR" sz="1200" dirty="0">
                <a:solidFill>
                  <a:schemeClr val="bg1"/>
                </a:solidFill>
              </a:rPr>
              <a:t>Importations / Exportations</a:t>
            </a:r>
          </a:p>
          <a:p>
            <a:pPr>
              <a:lnSpc>
                <a:spcPct val="110000"/>
              </a:lnSpc>
            </a:pPr>
            <a:r>
              <a:rPr lang="fr-FR" sz="1200" dirty="0">
                <a:solidFill>
                  <a:schemeClr val="bg1"/>
                </a:solidFill>
              </a:rPr>
              <a:t>Disponibilité intérieure</a:t>
            </a:r>
          </a:p>
          <a:p>
            <a:pPr>
              <a:lnSpc>
                <a:spcPct val="110000"/>
              </a:lnSpc>
            </a:pPr>
            <a:r>
              <a:rPr lang="fr-FR" sz="1200" dirty="0">
                <a:solidFill>
                  <a:schemeClr val="bg1"/>
                </a:solidFill>
              </a:rPr>
              <a:t>Consommation par habitant (kg/an/</a:t>
            </a:r>
            <a:r>
              <a:rPr lang="fr-FR" sz="1200" dirty="0" err="1">
                <a:solidFill>
                  <a:schemeClr val="bg1"/>
                </a:solidFill>
              </a:rPr>
              <a:t>hab</a:t>
            </a:r>
            <a:r>
              <a:rPr lang="fr-FR" sz="1200" dirty="0">
                <a:solidFill>
                  <a:schemeClr val="bg1"/>
                </a:solidFill>
              </a:rPr>
              <a:t>)</a:t>
            </a:r>
          </a:p>
          <a:p>
            <a:pPr>
              <a:lnSpc>
                <a:spcPct val="110000"/>
              </a:lnSpc>
            </a:pPr>
            <a:r>
              <a:rPr lang="fr-FR" sz="1200" dirty="0">
                <a:solidFill>
                  <a:schemeClr val="bg1"/>
                </a:solidFill>
              </a:rPr>
              <a:t>Variation de stock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fr-FR" sz="1200" b="1" dirty="0">
                <a:solidFill>
                  <a:schemeClr val="bg1"/>
                </a:solidFill>
              </a:rPr>
              <a:t>Données socio-économiques – Source : Banque mondiale</a:t>
            </a:r>
            <a:endParaRPr lang="fr-FR" sz="1200" dirty="0">
              <a:solidFill>
                <a:schemeClr val="bg1"/>
              </a:solidFill>
            </a:endParaRPr>
          </a:p>
          <a:p>
            <a:pPr>
              <a:lnSpc>
                <a:spcPct val="110000"/>
              </a:lnSpc>
            </a:pPr>
            <a:r>
              <a:rPr lang="fr-FR" sz="1200" dirty="0">
                <a:solidFill>
                  <a:schemeClr val="bg1"/>
                </a:solidFill>
              </a:rPr>
              <a:t>PIB par habitant ($ US)</a:t>
            </a:r>
          </a:p>
          <a:p>
            <a:pPr>
              <a:lnSpc>
                <a:spcPct val="110000"/>
              </a:lnSpc>
            </a:pPr>
            <a:r>
              <a:rPr lang="fr-FR" sz="1200" dirty="0">
                <a:solidFill>
                  <a:schemeClr val="bg1"/>
                </a:solidFill>
              </a:rPr>
              <a:t>Population totale (milliers d’habitants)</a:t>
            </a:r>
          </a:p>
          <a:p>
            <a:pPr>
              <a:lnSpc>
                <a:spcPct val="110000"/>
              </a:lnSpc>
            </a:pPr>
            <a:r>
              <a:rPr lang="fr-FR" sz="1200" dirty="0">
                <a:solidFill>
                  <a:schemeClr val="bg1"/>
                </a:solidFill>
              </a:rPr>
              <a:t>Population urbaine (%)</a:t>
            </a:r>
          </a:p>
          <a:p>
            <a:pPr>
              <a:lnSpc>
                <a:spcPct val="110000"/>
              </a:lnSpc>
            </a:pPr>
            <a:r>
              <a:rPr lang="fr-FR" sz="1200" dirty="0">
                <a:solidFill>
                  <a:schemeClr val="bg1"/>
                </a:solidFill>
              </a:rPr>
              <a:t>Stabilité politique</a:t>
            </a:r>
            <a:br>
              <a:rPr lang="fr-FR" sz="1200" dirty="0">
                <a:solidFill>
                  <a:schemeClr val="bg1"/>
                </a:solidFill>
              </a:rPr>
            </a:br>
            <a:endParaRPr lang="fr-FR" sz="1200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fr-FR" sz="1200" b="1" dirty="0">
                <a:solidFill>
                  <a:schemeClr val="bg1"/>
                </a:solidFill>
              </a:rPr>
              <a:t>Variables construites (analyses internes)</a:t>
            </a:r>
            <a:endParaRPr lang="fr-FR" sz="1200" dirty="0">
              <a:solidFill>
                <a:schemeClr val="bg1"/>
              </a:solidFill>
            </a:endParaRPr>
          </a:p>
          <a:p>
            <a:pPr>
              <a:lnSpc>
                <a:spcPct val="110000"/>
              </a:lnSpc>
            </a:pPr>
            <a:r>
              <a:rPr lang="fr-FR" sz="1200" dirty="0">
                <a:solidFill>
                  <a:schemeClr val="bg1"/>
                </a:solidFill>
              </a:rPr>
              <a:t>PIB total (en milliards $)</a:t>
            </a:r>
          </a:p>
          <a:p>
            <a:pPr>
              <a:lnSpc>
                <a:spcPct val="110000"/>
              </a:lnSpc>
            </a:pPr>
            <a:r>
              <a:rPr lang="fr-FR" sz="1200" dirty="0">
                <a:solidFill>
                  <a:schemeClr val="bg1"/>
                </a:solidFill>
              </a:rPr>
              <a:t>Taux d’autosuffisance en volaille</a:t>
            </a:r>
          </a:p>
          <a:p>
            <a:pPr>
              <a:lnSpc>
                <a:spcPct val="110000"/>
              </a:lnSpc>
            </a:pPr>
            <a:r>
              <a:rPr lang="fr-FR" sz="1200" dirty="0">
                <a:solidFill>
                  <a:schemeClr val="bg1"/>
                </a:solidFill>
              </a:rPr>
              <a:t>Population urbaine (en millions)</a:t>
            </a:r>
          </a:p>
          <a:p>
            <a:pPr>
              <a:lnSpc>
                <a:spcPct val="110000"/>
              </a:lnSpc>
            </a:pPr>
            <a:endParaRPr lang="fr-FR" sz="900" dirty="0">
              <a:solidFill>
                <a:schemeClr val="bg1"/>
              </a:solidFill>
            </a:endParaRPr>
          </a:p>
        </p:txBody>
      </p:sp>
      <p:sp>
        <p:nvSpPr>
          <p:cNvPr id="18" name="Espace réservé du numéro de diapositive 17">
            <a:extLst>
              <a:ext uri="{FF2B5EF4-FFF2-40B4-BE49-F238E27FC236}">
                <a16:creationId xmlns:a16="http://schemas.microsoft.com/office/drawing/2014/main" id="{6B38618F-5F47-50ED-B3DE-FB16F3700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526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2AFC67-0973-EC0D-F14E-710D701B2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CB2D659-7CA2-E3A7-08CC-7F2E41535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3553412" cy="1527048"/>
          </a:xfrm>
        </p:spPr>
        <p:txBody>
          <a:bodyPr anchor="b">
            <a:normAutofit/>
          </a:bodyPr>
          <a:lstStyle/>
          <a:p>
            <a:r>
              <a:rPr lang="fr-FR" sz="2000"/>
              <a:t>Synthétiser les informations pour mieux visualiser les profils pays</a:t>
            </a:r>
            <a:br>
              <a:rPr lang="fr-FR" sz="2000"/>
            </a:br>
            <a:endParaRPr lang="fr-FR" sz="200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F370189-BAC2-5DC3-F101-797B9F28B0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3553412" cy="4122420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fr-FR" sz="1000" b="1" dirty="0"/>
              <a:t>- Objectif de l’ACP</a:t>
            </a:r>
            <a:endParaRPr lang="fr-FR" sz="1000" dirty="0"/>
          </a:p>
          <a:p>
            <a:pPr>
              <a:lnSpc>
                <a:spcPct val="110000"/>
              </a:lnSpc>
            </a:pPr>
            <a:r>
              <a:rPr lang="fr-FR" sz="1000" dirty="0"/>
              <a:t>Réduire la complexité des données sans perte d’information essentielle</a:t>
            </a:r>
          </a:p>
          <a:p>
            <a:pPr>
              <a:lnSpc>
                <a:spcPct val="110000"/>
              </a:lnSpc>
            </a:pPr>
            <a:r>
              <a:rPr lang="fr-FR" sz="1000" dirty="0"/>
              <a:t>Identifier les grands axes qui différencient les pays</a:t>
            </a:r>
          </a:p>
          <a:p>
            <a:pPr>
              <a:lnSpc>
                <a:spcPct val="110000"/>
              </a:lnSpc>
            </a:pPr>
            <a:r>
              <a:rPr lang="fr-FR" sz="1000" dirty="0"/>
              <a:t>Détecter les corrélations fortes entre variables (PIB, production, importations…)</a:t>
            </a:r>
          </a:p>
          <a:p>
            <a:pPr marL="0" indent="0">
              <a:lnSpc>
                <a:spcPct val="110000"/>
              </a:lnSpc>
              <a:buNone/>
            </a:pPr>
            <a:br>
              <a:rPr lang="fr-FR" sz="1000" dirty="0"/>
            </a:br>
            <a:endParaRPr lang="fr-FR" sz="1000" dirty="0"/>
          </a:p>
          <a:p>
            <a:pPr marL="0" indent="0">
              <a:lnSpc>
                <a:spcPct val="110000"/>
              </a:lnSpc>
              <a:buNone/>
            </a:pPr>
            <a:r>
              <a:rPr lang="fr-FR" sz="1000" b="1" dirty="0"/>
              <a:t>- Principaux enseignements</a:t>
            </a:r>
            <a:endParaRPr lang="fr-FR" sz="1000" dirty="0"/>
          </a:p>
          <a:p>
            <a:pPr marL="0" indent="0">
              <a:lnSpc>
                <a:spcPct val="110000"/>
              </a:lnSpc>
              <a:buNone/>
            </a:pPr>
            <a:r>
              <a:rPr lang="fr-FR" sz="1000" dirty="0"/>
              <a:t>•  Deux premiers axes expliquent environ </a:t>
            </a:r>
            <a:r>
              <a:rPr lang="fr-FR" sz="1000" b="1" dirty="0"/>
              <a:t>52% de la variance totale</a:t>
            </a:r>
            <a:endParaRPr lang="fr-FR" sz="1000" dirty="0"/>
          </a:p>
          <a:p>
            <a:pPr marL="0" indent="0">
              <a:lnSpc>
                <a:spcPct val="110000"/>
              </a:lnSpc>
              <a:buNone/>
            </a:pPr>
            <a:r>
              <a:rPr lang="fr-FR" sz="1000" dirty="0"/>
              <a:t>•  Axe 1 : reflète principalement le </a:t>
            </a:r>
            <a:r>
              <a:rPr lang="fr-FR" sz="1000" b="1" dirty="0"/>
              <a:t>niveau de développement économique</a:t>
            </a:r>
            <a:r>
              <a:rPr lang="fr-FR" sz="1000" dirty="0"/>
              <a:t> (PIB, urbanisation, stabilité)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fr-FR" sz="1000" dirty="0"/>
              <a:t>•  Axe 2 : traduit la </a:t>
            </a:r>
            <a:r>
              <a:rPr lang="fr-FR" sz="1000" b="1" dirty="0"/>
              <a:t>dynamique alimentaire</a:t>
            </a:r>
            <a:r>
              <a:rPr lang="fr-FR" sz="1000" dirty="0"/>
              <a:t> (production, autosuffisance, consommation)</a:t>
            </a:r>
          </a:p>
          <a:p>
            <a:pPr marL="0" indent="0">
              <a:lnSpc>
                <a:spcPct val="110000"/>
              </a:lnSpc>
              <a:buNone/>
            </a:pPr>
            <a:endParaRPr lang="fr-FR" sz="1000" dirty="0"/>
          </a:p>
        </p:txBody>
      </p:sp>
      <p:pic>
        <p:nvPicPr>
          <p:cNvPr id="4" name="Image 3" descr="Une image contenant texte, diagramme, lign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171E5844-464F-FCE9-C936-0E22FE843BF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0" r="1" b="1"/>
          <a:stretch>
            <a:fillRect/>
          </a:stretch>
        </p:blipFill>
        <p:spPr>
          <a:xfrm>
            <a:off x="4752550" y="10"/>
            <a:ext cx="7439450" cy="6857990"/>
          </a:xfrm>
          <a:prstGeom prst="rect">
            <a:avLst/>
          </a:prstGeom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3AC491D-F192-294D-22B5-E7C112570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963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2CC1E4F-F1F0-B945-BE50-C72A7103E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DE3245D-DDEB-5120-41DA-F29474C92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3007" y="603501"/>
            <a:ext cx="4361693" cy="1527049"/>
          </a:xfrm>
        </p:spPr>
        <p:txBody>
          <a:bodyPr anchor="b">
            <a:normAutofit/>
          </a:bodyPr>
          <a:lstStyle/>
          <a:p>
            <a:r>
              <a:rPr lang="fr-FR" sz="2500"/>
              <a:t>Identifier des groupes homogènes de pays à partir des profils observés</a:t>
            </a:r>
            <a:br>
              <a:rPr lang="fr-FR" sz="2500"/>
            </a:br>
            <a:endParaRPr lang="fr-FR" sz="2500"/>
          </a:p>
        </p:txBody>
      </p:sp>
      <p:pic>
        <p:nvPicPr>
          <p:cNvPr id="5" name="Picture 4" descr="Loupe montrant des performances en baisse">
            <a:extLst>
              <a:ext uri="{FF2B5EF4-FFF2-40B4-BE49-F238E27FC236}">
                <a16:creationId xmlns:a16="http://schemas.microsoft.com/office/drawing/2014/main" id="{C994756D-898C-1CCA-B3E3-8CF5B57B9C4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423" r="25543" b="-1"/>
          <a:stretch>
            <a:fillRect/>
          </a:stretch>
        </p:blipFill>
        <p:spPr>
          <a:xfrm>
            <a:off x="1" y="10"/>
            <a:ext cx="6373368" cy="6857990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FDD2D5D-EBB6-B873-2CDF-343FE21AA2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3007" y="2212846"/>
            <a:ext cx="4361693" cy="40965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fr-FR" sz="1500" dirty="0"/>
              <a:t>L’ACP a permis de faire ressortir les grands axes qui différencient les pays.</a:t>
            </a:r>
          </a:p>
          <a:p>
            <a:pPr>
              <a:lnSpc>
                <a:spcPct val="110000"/>
              </a:lnSpc>
            </a:pPr>
            <a:r>
              <a:rPr lang="fr-FR" sz="1500" dirty="0"/>
              <a:t>L’étape suivante consiste à </a:t>
            </a:r>
            <a:r>
              <a:rPr lang="fr-FR" sz="1500" b="1" dirty="0"/>
              <a:t>regrouper les pays selon leurs similitudes</a:t>
            </a:r>
            <a:r>
              <a:rPr lang="fr-FR" sz="1500" dirty="0"/>
              <a:t>.</a:t>
            </a:r>
          </a:p>
          <a:p>
            <a:pPr>
              <a:lnSpc>
                <a:spcPct val="110000"/>
              </a:lnSpc>
            </a:pPr>
            <a:r>
              <a:rPr lang="fr-FR" sz="1500" dirty="0"/>
              <a:t>Deux méthodes complémentaires sont utilisées :</a:t>
            </a:r>
          </a:p>
          <a:p>
            <a:pPr>
              <a:lnSpc>
                <a:spcPct val="110000"/>
              </a:lnSpc>
            </a:pPr>
            <a:r>
              <a:rPr lang="fr-FR" sz="1500" dirty="0"/>
              <a:t>la </a:t>
            </a:r>
            <a:r>
              <a:rPr lang="fr-FR" sz="1500" b="1" dirty="0"/>
              <a:t>Classification Ascendante Hiérarchique (CAH)</a:t>
            </a:r>
            <a:endParaRPr lang="fr-FR" sz="1500" dirty="0"/>
          </a:p>
          <a:p>
            <a:pPr>
              <a:lnSpc>
                <a:spcPct val="110000"/>
              </a:lnSpc>
            </a:pPr>
            <a:r>
              <a:rPr lang="fr-FR" sz="1500" dirty="0"/>
              <a:t>le </a:t>
            </a:r>
            <a:r>
              <a:rPr lang="fr-FR" sz="1500" b="1" dirty="0"/>
              <a:t>K-</a:t>
            </a:r>
            <a:r>
              <a:rPr lang="fr-FR" sz="1500" b="1" dirty="0" err="1"/>
              <a:t>means</a:t>
            </a:r>
            <a:endParaRPr lang="fr-FR" sz="1500" dirty="0"/>
          </a:p>
          <a:p>
            <a:pPr>
              <a:lnSpc>
                <a:spcPct val="110000"/>
              </a:lnSpc>
            </a:pPr>
            <a:r>
              <a:rPr lang="fr-FR" sz="1500" dirty="0"/>
              <a:t>Objectif : identifier des </a:t>
            </a:r>
            <a:r>
              <a:rPr lang="fr-FR" sz="1500" b="1" dirty="0"/>
              <a:t>profils types de pays</a:t>
            </a:r>
            <a:r>
              <a:rPr lang="fr-FR" sz="1500" dirty="0"/>
              <a:t> pour cibler les plus favorables à l’export.</a:t>
            </a:r>
          </a:p>
          <a:p>
            <a:pPr marL="0" indent="0">
              <a:lnSpc>
                <a:spcPct val="110000"/>
              </a:lnSpc>
              <a:buNone/>
            </a:pPr>
            <a:endParaRPr lang="fr-FR" sz="150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8A6A2D-26FE-12F9-0EDE-1A619C343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954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0CE451-818C-E63D-258B-234B6C543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3D2ED51-FAB4-07DC-DBDB-F55EC0592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4361686" cy="1527048"/>
          </a:xfrm>
        </p:spPr>
        <p:txBody>
          <a:bodyPr anchor="b">
            <a:normAutofit/>
          </a:bodyPr>
          <a:lstStyle/>
          <a:p>
            <a:r>
              <a:rPr lang="fr-FR" sz="2300"/>
              <a:t>Regrouper les pays selon leurs similarités économiques et alimentaires</a:t>
            </a:r>
            <a:br>
              <a:rPr lang="fr-FR" sz="2300"/>
            </a:br>
            <a:endParaRPr lang="fr-FR" sz="230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A04C9FD-EACC-3047-8345-B75CC815F2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12848"/>
            <a:ext cx="4361687" cy="409651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fr-FR" sz="1700" dirty="0"/>
              <a:t>La </a:t>
            </a:r>
            <a:r>
              <a:rPr lang="fr-FR" sz="1700" b="1" dirty="0"/>
              <a:t>CAH</a:t>
            </a:r>
            <a:r>
              <a:rPr lang="fr-FR" sz="1700" dirty="0"/>
              <a:t> a permis d’identifier plusieurs </a:t>
            </a:r>
            <a:r>
              <a:rPr lang="fr-FR" sz="1700" b="1" dirty="0"/>
              <a:t>groupes homogènes de pays</a:t>
            </a:r>
            <a:r>
              <a:rPr lang="fr-FR" sz="1700" dirty="0"/>
              <a:t>.</a:t>
            </a:r>
          </a:p>
          <a:p>
            <a:pPr>
              <a:lnSpc>
                <a:spcPct val="110000"/>
              </a:lnSpc>
            </a:pPr>
            <a:r>
              <a:rPr lang="fr-FR" sz="1700" dirty="0"/>
              <a:t>Chaque cluster regroupe des pays aux caractéristiques proches (PIB, population, production, consommation…).</a:t>
            </a:r>
          </a:p>
          <a:p>
            <a:pPr>
              <a:lnSpc>
                <a:spcPct val="110000"/>
              </a:lnSpc>
            </a:pPr>
            <a:r>
              <a:rPr lang="fr-FR" sz="1700" dirty="0"/>
              <a:t>L’analyse visuelle du dendrogramme et de la cluster </a:t>
            </a:r>
            <a:r>
              <a:rPr lang="fr-FR" sz="1700" dirty="0" err="1"/>
              <a:t>map</a:t>
            </a:r>
            <a:r>
              <a:rPr lang="fr-FR" sz="1700" dirty="0"/>
              <a:t> met en évidence </a:t>
            </a:r>
            <a:r>
              <a:rPr lang="fr-FR" sz="1700" b="1" dirty="0"/>
              <a:t>5 profils principaux</a:t>
            </a:r>
            <a:r>
              <a:rPr lang="fr-FR" sz="1700" dirty="0"/>
              <a:t>.</a:t>
            </a:r>
          </a:p>
          <a:p>
            <a:pPr>
              <a:lnSpc>
                <a:spcPct val="110000"/>
              </a:lnSpc>
            </a:pPr>
            <a:r>
              <a:rPr lang="fr-FR" sz="1700" dirty="0"/>
              <a:t>Ces groupes serviront de base à la phase suivante : la comparaison avec le </a:t>
            </a:r>
            <a:r>
              <a:rPr lang="fr-FR" sz="1700" b="1" dirty="0"/>
              <a:t>K-</a:t>
            </a:r>
            <a:r>
              <a:rPr lang="fr-FR" sz="1700" b="1" dirty="0" err="1"/>
              <a:t>means</a:t>
            </a:r>
            <a:r>
              <a:rPr lang="fr-FR" sz="1700" dirty="0"/>
              <a:t>.</a:t>
            </a:r>
          </a:p>
          <a:p>
            <a:pPr marL="0" indent="0">
              <a:lnSpc>
                <a:spcPct val="110000"/>
              </a:lnSpc>
              <a:buNone/>
            </a:pPr>
            <a:endParaRPr lang="fr-FR" sz="1700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23A7796-D75A-89F9-791D-DAC4A291D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8</a:t>
            </a:fld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BB23E962-B1E8-2256-BF7E-78393C59CA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2103" y="541869"/>
            <a:ext cx="6829897" cy="591113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765B9D9-475F-EB84-0BE1-4D5DC305B178}"/>
              </a:ext>
            </a:extLst>
          </p:cNvPr>
          <p:cNvSpPr/>
          <p:nvPr/>
        </p:nvSpPr>
        <p:spPr>
          <a:xfrm>
            <a:off x="6480313" y="2703443"/>
            <a:ext cx="4280452" cy="725557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7515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BB0869A-0BE5-B3E9-F73D-2F3691E4D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4432D46-A110-AED6-2E68-DB87C0C55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114923"/>
            <a:ext cx="4621553" cy="1360728"/>
          </a:xfrm>
        </p:spPr>
        <p:txBody>
          <a:bodyPr anchor="b">
            <a:normAutofit/>
          </a:bodyPr>
          <a:lstStyle/>
          <a:p>
            <a:r>
              <a:rPr lang="fr-FR" sz="2300"/>
              <a:t>Confirmer la typologie des pays avec une approche complémentaire : le K-</a:t>
            </a:r>
            <a:r>
              <a:rPr lang="fr-FR" sz="2300" err="1"/>
              <a:t>means</a:t>
            </a:r>
            <a:br>
              <a:rPr lang="fr-FR" sz="2300"/>
            </a:br>
            <a:endParaRPr lang="fr-FR" sz="230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A23B591-3277-9E20-C357-8C52784555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584058"/>
            <a:ext cx="4621553" cy="315901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fr-FR" sz="1500"/>
              <a:t>Le </a:t>
            </a:r>
            <a:r>
              <a:rPr lang="fr-FR" sz="1500" b="1"/>
              <a:t>K-means</a:t>
            </a:r>
            <a:r>
              <a:rPr lang="fr-FR" sz="1500"/>
              <a:t> permet de consolider la segmentation obtenue avec la CAH.</a:t>
            </a:r>
          </a:p>
          <a:p>
            <a:pPr>
              <a:lnSpc>
                <a:spcPct val="110000"/>
              </a:lnSpc>
            </a:pPr>
            <a:r>
              <a:rPr lang="fr-FR" sz="1500"/>
              <a:t>Il identifie </a:t>
            </a:r>
            <a:r>
              <a:rPr lang="fr-FR" sz="1500" b="1"/>
              <a:t>4 groupes de pays</a:t>
            </a:r>
            <a:r>
              <a:rPr lang="fr-FR" sz="1500"/>
              <a:t>, selon des logiques similaires : niveau économique, stabilité et dépendance alimentaire.</a:t>
            </a:r>
          </a:p>
          <a:p>
            <a:pPr>
              <a:lnSpc>
                <a:spcPct val="110000"/>
              </a:lnSpc>
            </a:pPr>
            <a:r>
              <a:rPr lang="fr-FR" sz="1500"/>
              <a:t>La </a:t>
            </a:r>
            <a:r>
              <a:rPr lang="fr-FR" sz="1500" b="1"/>
              <a:t>projection des individus</a:t>
            </a:r>
            <a:r>
              <a:rPr lang="fr-FR" sz="1500"/>
              <a:t> ci-contre illustre ces regroupements dans l’espace factoriel.</a:t>
            </a:r>
          </a:p>
          <a:p>
            <a:pPr>
              <a:lnSpc>
                <a:spcPct val="110000"/>
              </a:lnSpc>
            </a:pPr>
            <a:r>
              <a:rPr lang="fr-FR" sz="1500"/>
              <a:t>Cette cohérence entre les deux méthodes renforce la fiabilité des profils identifiés.</a:t>
            </a:r>
          </a:p>
          <a:p>
            <a:pPr>
              <a:lnSpc>
                <a:spcPct val="110000"/>
              </a:lnSpc>
            </a:pPr>
            <a:endParaRPr lang="fr-FR" sz="150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6139E82-1954-88A1-B7EF-3E100CB2D2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6168" y="854529"/>
            <a:ext cx="7029274" cy="5148942"/>
          </a:xfrm>
          <a:prstGeom prst="rect">
            <a:avLst/>
          </a:prstGeom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343EA95-3CB4-46EC-B974-D7D292DEE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419139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15474</TotalTime>
  <Words>2304</Words>
  <Application>Microsoft Macintosh PowerPoint</Application>
  <PresentationFormat>Grand écran</PresentationFormat>
  <Paragraphs>213</Paragraphs>
  <Slides>12</Slides>
  <Notes>12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6" baseType="lpstr">
      <vt:lpstr>Aptos</vt:lpstr>
      <vt:lpstr>Arial</vt:lpstr>
      <vt:lpstr>Neue Haas Grotesk Text Pro</vt:lpstr>
      <vt:lpstr>VanillaVTI</vt:lpstr>
      <vt:lpstr>La Poule qui Chante : identifier les marchés prioritaires à l’international </vt:lpstr>
      <vt:lpstr>La Poule qui Chante : identifier les marchés prioritaires à l’international </vt:lpstr>
      <vt:lpstr>Pourquoi envisager un développement international ? </vt:lpstr>
      <vt:lpstr>Notre démarche analytique : de la donnée à la décision </vt:lpstr>
      <vt:lpstr>Indicateurs sélectionnés et construits pour évaluer le potentiel des 156 pays </vt:lpstr>
      <vt:lpstr>Synthétiser les informations pour mieux visualiser les profils pays </vt:lpstr>
      <vt:lpstr>Identifier des groupes homogènes de pays à partir des profils observés </vt:lpstr>
      <vt:lpstr>Regrouper les pays selon leurs similarités économiques et alimentaires </vt:lpstr>
      <vt:lpstr>Confirmer la typologie des pays avec une approche complémentaire : le K-means </vt:lpstr>
      <vt:lpstr>Identifier le cluster le plus attractif pour l’export de volaille bio </vt:lpstr>
      <vt:lpstr>Feuille de route export : priorités et prochaines étapes</vt:lpstr>
      <vt:lpstr>Conclusion : Consolider notre position en Europe et préparer l’expansion internationale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antoine baude</dc:creator>
  <cp:lastModifiedBy>antoine baude</cp:lastModifiedBy>
  <cp:revision>10</cp:revision>
  <dcterms:created xsi:type="dcterms:W3CDTF">2025-11-01T16:05:40Z</dcterms:created>
  <dcterms:modified xsi:type="dcterms:W3CDTF">2025-11-12T10:00:03Z</dcterms:modified>
</cp:coreProperties>
</file>

<file path=docProps/thumbnail.jpeg>
</file>